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70" r:id="rId3"/>
    <p:sldId id="271" r:id="rId4"/>
    <p:sldId id="263" r:id="rId5"/>
    <p:sldId id="264" r:id="rId6"/>
    <p:sldId id="257" r:id="rId7"/>
    <p:sldId id="258" r:id="rId8"/>
    <p:sldId id="275" r:id="rId9"/>
    <p:sldId id="279" r:id="rId10"/>
    <p:sldId id="259" r:id="rId11"/>
    <p:sldId id="276" r:id="rId12"/>
    <p:sldId id="260" r:id="rId13"/>
    <p:sldId id="277" r:id="rId14"/>
    <p:sldId id="261" r:id="rId15"/>
    <p:sldId id="262" r:id="rId16"/>
    <p:sldId id="280" r:id="rId17"/>
    <p:sldId id="281" r:id="rId18"/>
    <p:sldId id="282" r:id="rId19"/>
    <p:sldId id="265" r:id="rId20"/>
    <p:sldId id="266" r:id="rId21"/>
    <p:sldId id="278" r:id="rId22"/>
    <p:sldId id="267" r:id="rId23"/>
    <p:sldId id="285" r:id="rId24"/>
    <p:sldId id="284" r:id="rId25"/>
    <p:sldId id="268" r:id="rId2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vijetli stil 1 - Isticanj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Srednji stil 2 - Isticanj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Bez stila, s rešetkom tablic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70" d="100"/>
          <a:sy n="70" d="100"/>
        </p:scale>
        <p:origin x="-73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smtClean="0"/>
              <a:t>Kliknite ikonu da biste dodali  sliku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29000"/>
                    </a14:imgEffect>
                  </a14:imgLayer>
                </a14:imgProps>
              </a:ext>
            </a:extLst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D66B177C-0E3C-4FC5-A71F-24C12471515F}" type="datetimeFigureOut">
              <a:rPr lang="hr-HR" smtClean="0"/>
              <a:t>18.10.2018.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59D8D49-1130-4B3B-8418-632ECF7F662E}" type="slidenum">
              <a:rPr lang="hr-HR" smtClean="0"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023582" y="1925710"/>
            <a:ext cx="10363200" cy="1470025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STROJNA </a:t>
            </a:r>
            <a:r>
              <a:rPr lang="hr-HR" dirty="0"/>
              <a:t>I PROGRAMSKA OPREMA </a:t>
            </a:r>
            <a:r>
              <a:rPr lang="hr-HR" dirty="0" smtClean="0"/>
              <a:t>RAČUNALA</a:t>
            </a:r>
            <a:endParaRPr lang="hr-HR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008961" y="3757231"/>
            <a:ext cx="8534400" cy="1740541"/>
          </a:xfrm>
        </p:spPr>
        <p:txBody>
          <a:bodyPr>
            <a:normAutofit/>
          </a:bodyPr>
          <a:lstStyle/>
          <a:p>
            <a:r>
              <a:rPr lang="hr-HR" sz="3600" i="1" dirty="0" smtClean="0">
                <a:solidFill>
                  <a:schemeClr val="tx1"/>
                </a:solidFill>
              </a:rPr>
              <a:t>Dijelovi </a:t>
            </a:r>
            <a:r>
              <a:rPr lang="hr-HR" sz="3600" i="1" dirty="0">
                <a:solidFill>
                  <a:schemeClr val="tx1"/>
                </a:solidFill>
              </a:rPr>
              <a:t>računala</a:t>
            </a:r>
            <a:endParaRPr lang="hr-HR" sz="3600" dirty="0">
              <a:solidFill>
                <a:schemeClr val="tx1"/>
              </a:solidFill>
            </a:endParaRPr>
          </a:p>
        </p:txBody>
      </p:sp>
      <p:sp>
        <p:nvSpPr>
          <p:cNvPr id="4" name="Podnaslov 2"/>
          <p:cNvSpPr txBox="1">
            <a:spLocks/>
          </p:cNvSpPr>
          <p:nvPr/>
        </p:nvSpPr>
        <p:spPr>
          <a:xfrm>
            <a:off x="7852476" y="5008728"/>
            <a:ext cx="2861016" cy="73242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i="1" dirty="0" smtClean="0">
                <a:solidFill>
                  <a:schemeClr val="tx1"/>
                </a:solidFill>
              </a:rPr>
              <a:t>Autor: Ivana </a:t>
            </a:r>
            <a:r>
              <a:rPr lang="hr-HR" i="1" dirty="0" err="1" smtClean="0">
                <a:solidFill>
                  <a:schemeClr val="tx1"/>
                </a:solidFill>
              </a:rPr>
              <a:t>Pešo</a:t>
            </a:r>
            <a:endParaRPr lang="hr-H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43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800298" y="906935"/>
            <a:ext cx="5240740" cy="1454977"/>
          </a:xfrm>
        </p:spPr>
        <p:txBody>
          <a:bodyPr>
            <a:normAutofit fontScale="90000"/>
          </a:bodyPr>
          <a:lstStyle/>
          <a:p>
            <a:pPr algn="l"/>
            <a:r>
              <a:rPr lang="hr-HR" dirty="0"/>
              <a:t>Centralna procesorska jedinica </a:t>
            </a:r>
            <a:r>
              <a:rPr lang="hr-HR" dirty="0" smtClean="0"/>
              <a:t>- </a:t>
            </a:r>
            <a:r>
              <a:rPr lang="hr-HR" b="1" dirty="0" smtClean="0"/>
              <a:t>Mikro</a:t>
            </a:r>
            <a:r>
              <a:rPr lang="hr-HR" b="1" dirty="0"/>
              <a:t>p</a:t>
            </a:r>
            <a:r>
              <a:rPr lang="hr-HR" b="1" dirty="0" smtClean="0"/>
              <a:t>rocesor</a:t>
            </a:r>
            <a:endParaRPr lang="hr-HR" b="1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950721" y="3111689"/>
            <a:ext cx="8261873" cy="31253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Skraćeno </a:t>
            </a:r>
            <a:r>
              <a:rPr lang="hr-HR" b="1" dirty="0" smtClean="0"/>
              <a:t>Procesor</a:t>
            </a:r>
            <a:r>
              <a:rPr lang="hr-HR" dirty="0" smtClean="0"/>
              <a:t>, </a:t>
            </a:r>
            <a:r>
              <a:rPr lang="hr-HR" dirty="0" err="1"/>
              <a:t>e</a:t>
            </a:r>
            <a:r>
              <a:rPr lang="hr-HR" dirty="0" err="1" smtClean="0"/>
              <a:t>ng</a:t>
            </a:r>
            <a:r>
              <a:rPr lang="hr-HR" dirty="0" smtClean="0"/>
              <a:t>. </a:t>
            </a:r>
            <a:r>
              <a:rPr lang="hr-HR" b="1" dirty="0" smtClean="0"/>
              <a:t>CPU</a:t>
            </a:r>
            <a:r>
              <a:rPr lang="hr-HR" dirty="0" smtClean="0"/>
              <a:t> (</a:t>
            </a:r>
            <a:r>
              <a:rPr lang="hr-HR" i="1" dirty="0" smtClean="0"/>
              <a:t>Central </a:t>
            </a:r>
            <a:r>
              <a:rPr lang="hr-HR" i="1" dirty="0" err="1" smtClean="0"/>
              <a:t>Processing</a:t>
            </a:r>
            <a:r>
              <a:rPr lang="hr-HR" i="1" dirty="0" smtClean="0"/>
              <a:t> </a:t>
            </a:r>
            <a:r>
              <a:rPr lang="hr-HR" i="1" dirty="0" err="1" smtClean="0"/>
              <a:t>Unit</a:t>
            </a:r>
            <a:r>
              <a:rPr lang="hr-HR" dirty="0"/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Upravlja svim </a:t>
            </a:r>
            <a:r>
              <a:rPr lang="hr-HR" dirty="0" err="1" smtClean="0"/>
              <a:t>dijelovim</a:t>
            </a:r>
            <a:r>
              <a:rPr lang="hr-HR" dirty="0" smtClean="0"/>
              <a:t> računala i obrađuje podatke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Često ga nazivamo </a:t>
            </a:r>
            <a:r>
              <a:rPr lang="hr-HR" b="1" i="1" dirty="0" smtClean="0"/>
              <a:t>‘Mozak računala’</a:t>
            </a: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Brzinu </a:t>
            </a:r>
            <a:r>
              <a:rPr lang="hr-HR" dirty="0"/>
              <a:t>procesora izražavamo </a:t>
            </a:r>
            <a:r>
              <a:rPr lang="hr-HR" dirty="0" smtClean="0"/>
              <a:t>u </a:t>
            </a:r>
            <a:r>
              <a:rPr lang="hr-HR" dirty="0" err="1" smtClean="0"/>
              <a:t>hercima</a:t>
            </a:r>
            <a:r>
              <a:rPr lang="hr-HR" dirty="0" smtClean="0"/>
              <a:t> </a:t>
            </a:r>
            <a:r>
              <a:rPr lang="hr-HR" dirty="0"/>
              <a:t>(Hz). Kod modernijih računala zbog velike brzine procesora upotrebljava se mjerna jedinica </a:t>
            </a:r>
            <a:r>
              <a:rPr lang="hr-HR" dirty="0" err="1" smtClean="0"/>
              <a:t>gigaherc</a:t>
            </a:r>
            <a:r>
              <a:rPr lang="hr-HR" dirty="0" smtClean="0"/>
              <a:t> (1 </a:t>
            </a:r>
            <a:r>
              <a:rPr lang="hr-HR" dirty="0"/>
              <a:t>GHz = 1 milijarda Hz).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54" y="906935"/>
            <a:ext cx="4806144" cy="20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594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Spremnici računala 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Dijelovi računala na koje se pohranjuju podaci (memorija).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Dijele se na: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Središnje</a:t>
            </a:r>
            <a:r>
              <a:rPr lang="hr-HR" dirty="0" smtClean="0"/>
              <a:t> spremnike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 smtClean="0"/>
              <a:t>Pomoćne</a:t>
            </a:r>
            <a:r>
              <a:rPr lang="hr-HR" dirty="0" smtClean="0"/>
              <a:t> spremnike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6484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14622" y="383586"/>
            <a:ext cx="9286993" cy="1202485"/>
          </a:xfrm>
        </p:spPr>
        <p:txBody>
          <a:bodyPr/>
          <a:lstStyle/>
          <a:p>
            <a:r>
              <a:rPr lang="hr-HR" dirty="0" smtClean="0"/>
              <a:t>Središnji spremnici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996287" y="1514901"/>
            <a:ext cx="9216307" cy="4208167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Radni spremnik – </a:t>
            </a:r>
            <a:r>
              <a:rPr lang="hr-HR" b="1" dirty="0" smtClean="0"/>
              <a:t>RAM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i="1" dirty="0" err="1"/>
              <a:t>R</a:t>
            </a:r>
            <a:r>
              <a:rPr lang="hr-HR" i="1" dirty="0" err="1"/>
              <a:t>andom</a:t>
            </a:r>
            <a:r>
              <a:rPr lang="hr-HR" i="1" dirty="0"/>
              <a:t> </a:t>
            </a:r>
            <a:r>
              <a:rPr lang="hr-HR" b="1" i="1" dirty="0"/>
              <a:t>A</a:t>
            </a:r>
            <a:r>
              <a:rPr lang="hr-HR" i="1" dirty="0"/>
              <a:t>ccess </a:t>
            </a:r>
            <a:r>
              <a:rPr lang="hr-HR" b="1" i="1" dirty="0" err="1"/>
              <a:t>M</a:t>
            </a:r>
            <a:r>
              <a:rPr lang="hr-HR" i="1" dirty="0" err="1"/>
              <a:t>emory</a:t>
            </a:r>
            <a:r>
              <a:rPr lang="hr-HR" i="1" dirty="0"/>
              <a:t> </a:t>
            </a:r>
            <a:endParaRPr lang="hr-HR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i="1" dirty="0" smtClean="0"/>
              <a:t>Privremeno pamti podatke</a:t>
            </a:r>
            <a:endParaRPr lang="hr-HR" i="1" dirty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b="1" dirty="0" smtClean="0"/>
              <a:t>ROM</a:t>
            </a:r>
            <a:r>
              <a:rPr lang="hr-HR" dirty="0" smtClean="0"/>
              <a:t> spremnik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b="1" i="1" dirty="0" err="1"/>
              <a:t>R</a:t>
            </a:r>
            <a:r>
              <a:rPr lang="hr-HR" i="1" dirty="0" err="1"/>
              <a:t>ead</a:t>
            </a:r>
            <a:r>
              <a:rPr lang="hr-HR" b="1" i="1" dirty="0"/>
              <a:t> </a:t>
            </a:r>
            <a:r>
              <a:rPr lang="hr-HR" b="1" i="1" dirty="0" err="1"/>
              <a:t>O</a:t>
            </a:r>
            <a:r>
              <a:rPr lang="hr-HR" i="1" dirty="0" err="1"/>
              <a:t>nly</a:t>
            </a:r>
            <a:r>
              <a:rPr lang="hr-HR" b="1" i="1" dirty="0"/>
              <a:t> </a:t>
            </a:r>
            <a:r>
              <a:rPr lang="hr-HR" b="1" i="1" dirty="0" err="1" smtClean="0"/>
              <a:t>M</a:t>
            </a:r>
            <a:r>
              <a:rPr lang="hr-HR" i="1" dirty="0" err="1" smtClean="0"/>
              <a:t>emory</a:t>
            </a:r>
            <a:endParaRPr lang="hr-HR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i="1" dirty="0" smtClean="0"/>
              <a:t>Samo za čitanje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i="1" dirty="0" smtClean="0"/>
              <a:t>Podaci zapisani pri </a:t>
            </a:r>
            <a:r>
              <a:rPr lang="hr-HR" i="1" dirty="0" err="1" smtClean="0"/>
              <a:t>tvoriničkoj</a:t>
            </a:r>
            <a:r>
              <a:rPr lang="hr-HR" i="1" dirty="0" smtClean="0"/>
              <a:t> izradi</a:t>
            </a:r>
            <a:endParaRPr lang="hr-HR" i="1" dirty="0"/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204" y="1565001"/>
            <a:ext cx="5161205" cy="203800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7478" y="3862317"/>
            <a:ext cx="3519669" cy="2170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80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ROM</a:t>
            </a:r>
            <a:r>
              <a:rPr lang="hr-HR" dirty="0"/>
              <a:t> </a:t>
            </a:r>
            <a:r>
              <a:rPr lang="hr-HR" dirty="0" smtClean="0"/>
              <a:t>spremnik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Ima </a:t>
            </a:r>
            <a:r>
              <a:rPr lang="hr-HR" dirty="0"/>
              <a:t>nekoliko zadataka: </a:t>
            </a:r>
            <a:endParaRPr lang="hr-HR" dirty="0" smtClean="0"/>
          </a:p>
          <a:p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dirty="0"/>
              <a:t>pri paljenju </a:t>
            </a:r>
            <a:r>
              <a:rPr lang="hr-HR" dirty="0" smtClean="0"/>
              <a:t>računala </a:t>
            </a:r>
            <a:r>
              <a:rPr lang="hr-HR" b="1" dirty="0" smtClean="0"/>
              <a:t>ispituje </a:t>
            </a:r>
            <a:r>
              <a:rPr lang="hr-HR" b="1" dirty="0"/>
              <a:t>ispravnost uređaja</a:t>
            </a:r>
            <a:r>
              <a:rPr lang="hr-HR" dirty="0"/>
              <a:t>, </a:t>
            </a:r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učitava </a:t>
            </a:r>
            <a:r>
              <a:rPr lang="hr-HR" b="1" dirty="0" smtClean="0"/>
              <a:t>operacijski </a:t>
            </a:r>
            <a:r>
              <a:rPr lang="hr-HR" b="1" dirty="0"/>
              <a:t>sustav i programe </a:t>
            </a:r>
            <a:r>
              <a:rPr lang="hr-HR" dirty="0" smtClean="0"/>
              <a:t>te </a:t>
            </a:r>
            <a:endParaRPr lang="hr-HR" dirty="0"/>
          </a:p>
          <a:p>
            <a:pPr marL="514350" indent="-514350">
              <a:buFont typeface="+mj-lt"/>
              <a:buAutoNum type="arabicPeriod"/>
            </a:pPr>
            <a:r>
              <a:rPr lang="hr-HR" b="1" dirty="0"/>
              <a:t>priprema računalo za rad</a:t>
            </a:r>
            <a:r>
              <a:rPr lang="hr-HR" dirty="0"/>
              <a:t>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904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41918" y="367207"/>
            <a:ext cx="9286993" cy="1202485"/>
          </a:xfrm>
        </p:spPr>
        <p:txBody>
          <a:bodyPr/>
          <a:lstStyle/>
          <a:p>
            <a:r>
              <a:rPr lang="hr-HR" dirty="0" smtClean="0"/>
              <a:t>Pomoćni spremnici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3583" y="1610436"/>
            <a:ext cx="9189012" cy="4112633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Tvrdi disk – HDD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2800" b="1" i="1" dirty="0" err="1" smtClean="0"/>
              <a:t>H</a:t>
            </a:r>
            <a:r>
              <a:rPr lang="hr-HR" sz="2800" i="1" dirty="0" err="1" smtClean="0"/>
              <a:t>ard</a:t>
            </a:r>
            <a:r>
              <a:rPr lang="hr-HR" sz="2800" i="1" dirty="0" smtClean="0"/>
              <a:t> </a:t>
            </a:r>
            <a:r>
              <a:rPr lang="hr-HR" sz="2800" b="1" i="1" dirty="0" smtClean="0"/>
              <a:t>D</a:t>
            </a:r>
            <a:r>
              <a:rPr lang="hr-HR" sz="2800" i="1" dirty="0" smtClean="0"/>
              <a:t>isk </a:t>
            </a:r>
            <a:r>
              <a:rPr lang="hr-HR" sz="2800" b="1" i="1" dirty="0" err="1" smtClean="0"/>
              <a:t>D</a:t>
            </a:r>
            <a:r>
              <a:rPr lang="hr-HR" sz="2800" i="1" dirty="0" err="1" smtClean="0"/>
              <a:t>rive</a:t>
            </a:r>
            <a:endParaRPr lang="hr-HR" sz="2800" i="1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i="1" dirty="0" smtClean="0"/>
              <a:t>Metalna ploča </a:t>
            </a:r>
            <a:br>
              <a:rPr lang="hr-HR" sz="2800" i="1" dirty="0" smtClean="0"/>
            </a:br>
            <a:r>
              <a:rPr lang="hr-HR" sz="2800" i="1" dirty="0" smtClean="0"/>
              <a:t>premazana tankim </a:t>
            </a:r>
            <a:br>
              <a:rPr lang="hr-HR" sz="2800" i="1" dirty="0" smtClean="0"/>
            </a:br>
            <a:r>
              <a:rPr lang="hr-HR" sz="2800" i="1" dirty="0" smtClean="0"/>
              <a:t>slojem magneta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Optički disk (CD, DVD, </a:t>
            </a:r>
            <a:r>
              <a:rPr lang="hr-HR" sz="2800" dirty="0" err="1" smtClean="0"/>
              <a:t>Blu</a:t>
            </a:r>
            <a:r>
              <a:rPr lang="hr-HR" sz="2800" dirty="0"/>
              <a:t>-</a:t>
            </a:r>
            <a:r>
              <a:rPr lang="hr-HR" sz="2800" dirty="0" err="1" smtClean="0"/>
              <a:t>ray</a:t>
            </a:r>
            <a:r>
              <a:rPr lang="hr-HR" sz="2800" dirty="0" smtClean="0"/>
              <a:t>)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1878" y="1509603"/>
            <a:ext cx="5843280" cy="2781985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3306" y="4122268"/>
            <a:ext cx="2215144" cy="2114512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907" y="4122268"/>
            <a:ext cx="2114512" cy="21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19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7326" y="476389"/>
            <a:ext cx="9286993" cy="1202485"/>
          </a:xfrm>
        </p:spPr>
        <p:txBody>
          <a:bodyPr/>
          <a:lstStyle/>
          <a:p>
            <a:r>
              <a:rPr lang="hr-HR" dirty="0" smtClean="0"/>
              <a:t>Pomoćni spremnici računala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23583" y="2119257"/>
            <a:ext cx="9189012" cy="36038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Memorijska kartica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 Memorijski štapić (USB </a:t>
            </a:r>
            <a:r>
              <a:rPr lang="hr-HR" sz="2800" dirty="0" err="1" smtClean="0"/>
              <a:t>stick</a:t>
            </a:r>
            <a:r>
              <a:rPr lang="hr-HR" sz="2800" dirty="0" smtClean="0"/>
              <a:t>)</a:t>
            </a:r>
            <a:endParaRPr lang="hr-HR" sz="2800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3003" y="4036844"/>
            <a:ext cx="4130721" cy="2025181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9022" y="1825625"/>
            <a:ext cx="4374702" cy="246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99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3679" y="421798"/>
            <a:ext cx="9286993" cy="1202485"/>
          </a:xfrm>
        </p:spPr>
        <p:txBody>
          <a:bodyPr/>
          <a:lstStyle/>
          <a:p>
            <a:r>
              <a:rPr lang="hr-HR" b="1" dirty="0" smtClean="0"/>
              <a:t>Grafička</a:t>
            </a:r>
            <a:r>
              <a:rPr lang="hr-HR" dirty="0" smtClean="0"/>
              <a:t> kartica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32765" y="1610436"/>
            <a:ext cx="9079830" cy="411263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O</a:t>
            </a:r>
            <a:r>
              <a:rPr lang="hr-HR" dirty="0" smtClean="0"/>
              <a:t>mogućava </a:t>
            </a:r>
            <a:r>
              <a:rPr lang="hr-HR" dirty="0"/>
              <a:t>prikaz slike na zaslonu monitora. </a:t>
            </a:r>
            <a:endParaRPr lang="hr-HR" dirty="0" smtClean="0"/>
          </a:p>
          <a:p>
            <a:endParaRPr lang="hr-HR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4363" y="2400212"/>
            <a:ext cx="5626100" cy="3520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83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357821" y="476389"/>
            <a:ext cx="9286993" cy="1202485"/>
          </a:xfrm>
        </p:spPr>
        <p:txBody>
          <a:bodyPr/>
          <a:lstStyle/>
          <a:p>
            <a:r>
              <a:rPr lang="hr-HR" b="1" dirty="0" smtClean="0"/>
              <a:t>Zvučna</a:t>
            </a:r>
            <a:r>
              <a:rPr lang="hr-HR" dirty="0" smtClean="0"/>
              <a:t> kartica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60061" y="1719618"/>
            <a:ext cx="9052534" cy="4003451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Omogućava </a:t>
            </a:r>
            <a:r>
              <a:rPr lang="hr-HR" dirty="0"/>
              <a:t>reprodukciju zvuka u računalu. </a:t>
            </a:r>
          </a:p>
          <a:p>
            <a:endParaRPr lang="hr-HR" dirty="0"/>
          </a:p>
          <a:p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38200" y="2328723"/>
            <a:ext cx="5126236" cy="367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9439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73679" y="394502"/>
            <a:ext cx="9286993" cy="1202485"/>
          </a:xfrm>
        </p:spPr>
        <p:txBody>
          <a:bodyPr/>
          <a:lstStyle/>
          <a:p>
            <a:r>
              <a:rPr lang="hr-HR" b="1" dirty="0" smtClean="0"/>
              <a:t>Mrežna</a:t>
            </a:r>
            <a:r>
              <a:rPr lang="hr-HR" dirty="0" smtClean="0"/>
              <a:t> kartica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1003" y="1583140"/>
            <a:ext cx="9011591" cy="4139929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O</a:t>
            </a:r>
            <a:r>
              <a:rPr lang="hr-HR" dirty="0" smtClean="0"/>
              <a:t>mogućava </a:t>
            </a:r>
            <a:r>
              <a:rPr lang="hr-HR" dirty="0"/>
              <a:t>povezivanje dva ili više računala u mrežu </a:t>
            </a: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kako </a:t>
            </a:r>
            <a:r>
              <a:rPr lang="hr-HR" dirty="0"/>
              <a:t>bi </a:t>
            </a:r>
            <a:r>
              <a:rPr lang="hr-HR" dirty="0" smtClean="0"/>
              <a:t>računala mogla komunicirati </a:t>
            </a:r>
            <a:r>
              <a:rPr lang="hr-HR" dirty="0"/>
              <a:t>i razmjenjivati podatke.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/>
          </a:p>
          <a:p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45" b="13532"/>
          <a:stretch/>
        </p:blipFill>
        <p:spPr bwMode="auto">
          <a:xfrm>
            <a:off x="3501883" y="2647666"/>
            <a:ext cx="4691080" cy="3425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96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9264" y="380855"/>
            <a:ext cx="9286993" cy="1202485"/>
          </a:xfrm>
        </p:spPr>
        <p:txBody>
          <a:bodyPr/>
          <a:lstStyle/>
          <a:p>
            <a:r>
              <a:rPr lang="hr-HR" b="1" dirty="0"/>
              <a:t>Izlazne</a:t>
            </a:r>
            <a:r>
              <a:rPr lang="hr-HR" dirty="0"/>
              <a:t> jedinice (uređaji)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4525" y="1405719"/>
            <a:ext cx="9853682" cy="484239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Monitor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Pisač </a:t>
            </a:r>
            <a:endParaRPr lang="hr-HR" sz="2800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3071" y="1315105"/>
            <a:ext cx="1853962" cy="204104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2653" y="1272647"/>
            <a:ext cx="3150290" cy="208331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217" y="3835022"/>
            <a:ext cx="6814961" cy="1798940"/>
          </a:xfrm>
          <a:prstGeom prst="rect">
            <a:avLst/>
          </a:prstGeom>
        </p:spPr>
      </p:pic>
      <p:sp>
        <p:nvSpPr>
          <p:cNvPr id="7" name="Pravokutnik 6"/>
          <p:cNvSpPr/>
          <p:nvPr/>
        </p:nvSpPr>
        <p:spPr>
          <a:xfrm>
            <a:off x="9101178" y="1801874"/>
            <a:ext cx="20956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800" dirty="0" smtClean="0"/>
              <a:t>Uređaji koji </a:t>
            </a:r>
          </a:p>
          <a:p>
            <a:r>
              <a:rPr lang="hr-HR" sz="2800" dirty="0" smtClean="0"/>
              <a:t>podatke </a:t>
            </a:r>
          </a:p>
          <a:p>
            <a:r>
              <a:rPr lang="hr-HR" sz="2800" dirty="0" smtClean="0"/>
              <a:t>iz računala </a:t>
            </a:r>
          </a:p>
          <a:p>
            <a:r>
              <a:rPr lang="hr-HR" sz="2800" dirty="0" smtClean="0"/>
              <a:t>pretvaraju u </a:t>
            </a:r>
          </a:p>
          <a:p>
            <a:r>
              <a:rPr lang="hr-HR" sz="2800" dirty="0" smtClean="0"/>
              <a:t>nama </a:t>
            </a:r>
          </a:p>
          <a:p>
            <a:r>
              <a:rPr lang="hr-HR" sz="2800" dirty="0" smtClean="0"/>
              <a:t>razumljiv </a:t>
            </a:r>
          </a:p>
          <a:p>
            <a:r>
              <a:rPr lang="hr-HR" sz="2800" dirty="0" smtClean="0"/>
              <a:t>oblik</a:t>
            </a:r>
            <a:r>
              <a:rPr lang="hr-HR" sz="28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42659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Računalo</a:t>
            </a:r>
            <a:endParaRPr lang="en-US" b="1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SKLOPOVSKA OPREMA </a:t>
            </a:r>
            <a:r>
              <a:rPr lang="hr-HR" b="1" dirty="0" smtClean="0">
                <a:solidFill>
                  <a:srgbClr val="00B050"/>
                </a:solidFill>
              </a:rPr>
              <a:t>(HARDWARE)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/>
              <a:t>F</a:t>
            </a:r>
            <a:r>
              <a:rPr lang="hr-HR" dirty="0" smtClean="0"/>
              <a:t>izički dijelovi računala koje možemo vidjeti i dotaknuti 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Tri kategorije: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Ulazne jedinice 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Središnja jedinica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Izlazne jedinice </a:t>
            </a:r>
            <a:endParaRPr lang="en-US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hr-HR" b="1" dirty="0" smtClean="0"/>
              <a:t>PROGRAMSKA OPREMA </a:t>
            </a:r>
            <a:r>
              <a:rPr lang="hr-HR" b="1" dirty="0" smtClean="0">
                <a:solidFill>
                  <a:srgbClr val="7030A0"/>
                </a:solidFill>
              </a:rPr>
              <a:t>(SOFTWARE)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Programi instalirani na računalo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Operacijski sustav</a:t>
            </a:r>
          </a:p>
          <a:p>
            <a:pPr marL="514350" indent="-514350">
              <a:buFont typeface="+mj-lt"/>
              <a:buAutoNum type="arabicPeriod"/>
            </a:pPr>
            <a:r>
              <a:rPr lang="hr-HR" dirty="0" smtClean="0"/>
              <a:t>Korisnički programi </a:t>
            </a:r>
            <a:endParaRPr lang="en-US" dirty="0"/>
          </a:p>
        </p:txBody>
      </p:sp>
      <p:cxnSp>
        <p:nvCxnSpPr>
          <p:cNvPr id="6" name="Ravni poveznik sa strelicom 5"/>
          <p:cNvCxnSpPr/>
          <p:nvPr/>
        </p:nvCxnSpPr>
        <p:spPr>
          <a:xfrm flipH="1">
            <a:off x="4158096" y="1724089"/>
            <a:ext cx="693684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Ravni poveznik sa strelicom 7"/>
          <p:cNvCxnSpPr/>
          <p:nvPr/>
        </p:nvCxnSpPr>
        <p:spPr>
          <a:xfrm>
            <a:off x="7362496" y="1724089"/>
            <a:ext cx="504496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465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7420" y="312616"/>
            <a:ext cx="9286993" cy="1202485"/>
          </a:xfrm>
        </p:spPr>
        <p:txBody>
          <a:bodyPr/>
          <a:lstStyle/>
          <a:p>
            <a:r>
              <a:rPr lang="hr-HR" dirty="0" smtClean="0"/>
              <a:t>Izlazni uređaji	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64525" y="1245166"/>
            <a:ext cx="9689911" cy="529211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Zvučnici i slušalice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smtClean="0"/>
              <a:t>LCD projektor  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2800" dirty="0"/>
          </a:p>
          <a:p>
            <a:pPr marL="0" indent="0">
              <a:buNone/>
            </a:pPr>
            <a:endParaRPr lang="hr-HR" sz="2800" dirty="0"/>
          </a:p>
          <a:p>
            <a:pPr>
              <a:buFont typeface="Wingdings" panose="05000000000000000000" pitchFamily="2" charset="2"/>
              <a:buChar char="§"/>
            </a:pPr>
            <a:endParaRPr lang="hr-HR" sz="2800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sz="2800" dirty="0" err="1" smtClean="0"/>
              <a:t>Ploter</a:t>
            </a:r>
            <a:r>
              <a:rPr lang="hr-HR" sz="2800" dirty="0" smtClean="0"/>
              <a:t>   </a:t>
            </a:r>
          </a:p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3284" y="1285382"/>
            <a:ext cx="4179959" cy="1805298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3098" y="2740128"/>
            <a:ext cx="2893141" cy="1356196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3060" y="4511181"/>
            <a:ext cx="2997857" cy="172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6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SKLOPOVLJE RAČUNALA</a:t>
            </a:r>
            <a:endParaRPr lang="en-US" dirty="0"/>
          </a:p>
        </p:txBody>
      </p:sp>
      <p:graphicFrame>
        <p:nvGraphicFramePr>
          <p:cNvPr id="4" name="Rezervirano mjesto sadržaja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7800666"/>
              </p:ext>
            </p:extLst>
          </p:nvPr>
        </p:nvGraphicFramePr>
        <p:xfrm>
          <a:off x="582305" y="2108715"/>
          <a:ext cx="10972800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57600"/>
                <a:gridCol w="3657600"/>
                <a:gridCol w="3657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ULAZNE JEDINICE</a:t>
                      </a:r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SREDIŠNJA JEDINICA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IZLAZNE JEDINICE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miš</a:t>
                      </a:r>
                    </a:p>
                    <a:p>
                      <a:pPr algn="ctr"/>
                      <a:r>
                        <a:rPr lang="hr-HR" dirty="0" smtClean="0"/>
                        <a:t>tipkovnica</a:t>
                      </a:r>
                    </a:p>
                    <a:p>
                      <a:pPr algn="ctr"/>
                      <a:r>
                        <a:rPr lang="hr-HR" dirty="0" smtClean="0"/>
                        <a:t>mikrofon</a:t>
                      </a:r>
                    </a:p>
                    <a:p>
                      <a:pPr algn="ctr"/>
                      <a:r>
                        <a:rPr lang="hr-HR" dirty="0" smtClean="0"/>
                        <a:t>skener</a:t>
                      </a:r>
                    </a:p>
                    <a:p>
                      <a:pPr algn="ctr"/>
                      <a:r>
                        <a:rPr lang="hr-HR" dirty="0" smtClean="0"/>
                        <a:t>digitalna kamera</a:t>
                      </a:r>
                    </a:p>
                    <a:p>
                      <a:pPr algn="ctr"/>
                      <a:r>
                        <a:rPr lang="hr-HR" dirty="0" smtClean="0"/>
                        <a:t>fotoaparat</a:t>
                      </a:r>
                      <a:r>
                        <a:rPr lang="hr-HR" baseline="0" dirty="0" smtClean="0"/>
                        <a:t> </a:t>
                      </a:r>
                      <a:endParaRPr lang="en-US" dirty="0"/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kućište: </a:t>
                      </a:r>
                      <a:br>
                        <a:rPr lang="hr-HR" dirty="0" smtClean="0"/>
                      </a:br>
                      <a:r>
                        <a:rPr lang="hr-HR" dirty="0" smtClean="0"/>
                        <a:t>matična ploča</a:t>
                      </a:r>
                    </a:p>
                    <a:p>
                      <a:pPr algn="ctr"/>
                      <a:r>
                        <a:rPr lang="hr-HR" dirty="0" smtClean="0"/>
                        <a:t>procesor</a:t>
                      </a:r>
                    </a:p>
                    <a:p>
                      <a:pPr algn="ctr"/>
                      <a:r>
                        <a:rPr lang="hr-HR" dirty="0" smtClean="0"/>
                        <a:t>spremnici (središnji i pomoćni)</a:t>
                      </a:r>
                    </a:p>
                    <a:p>
                      <a:pPr algn="ctr"/>
                      <a:r>
                        <a:rPr lang="hr-HR" dirty="0" smtClean="0"/>
                        <a:t>kartice (zvučna, grafička i mrežna)</a:t>
                      </a:r>
                    </a:p>
                    <a:p>
                      <a:pPr algn="ctr"/>
                      <a:endParaRPr lang="hr-HR" dirty="0" smtClean="0"/>
                    </a:p>
                    <a:p>
                      <a:pPr algn="ctr"/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 smtClean="0"/>
                        <a:t>monitor</a:t>
                      </a:r>
                    </a:p>
                    <a:p>
                      <a:pPr algn="ctr"/>
                      <a:r>
                        <a:rPr lang="hr-HR" dirty="0" smtClean="0"/>
                        <a:t>pisač</a:t>
                      </a:r>
                    </a:p>
                    <a:p>
                      <a:pPr algn="ctr"/>
                      <a:r>
                        <a:rPr lang="hr-HR" dirty="0" smtClean="0"/>
                        <a:t>projektor</a:t>
                      </a:r>
                    </a:p>
                    <a:p>
                      <a:pPr algn="ctr"/>
                      <a:r>
                        <a:rPr lang="hr-HR" dirty="0" smtClean="0"/>
                        <a:t>zvučnici</a:t>
                      </a:r>
                    </a:p>
                    <a:p>
                      <a:pPr algn="ctr"/>
                      <a:r>
                        <a:rPr lang="hr-HR" dirty="0" smtClean="0"/>
                        <a:t>slušalice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Ševron 4"/>
          <p:cNvSpPr/>
          <p:nvPr/>
        </p:nvSpPr>
        <p:spPr>
          <a:xfrm>
            <a:off x="4039737" y="210871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Ševron 5"/>
          <p:cNvSpPr/>
          <p:nvPr/>
        </p:nvSpPr>
        <p:spPr>
          <a:xfrm>
            <a:off x="7660943" y="2108715"/>
            <a:ext cx="484632" cy="484632"/>
          </a:xfrm>
          <a:prstGeom prst="chevr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56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Jeste li znali?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/>
              <a:t>Prvo elektroničko računalo zvalo se ENIAC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/>
              <a:t>Težio je 30 tona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sz="3200" dirty="0" smtClean="0"/>
              <a:t>Trošio električne energije kao otprilike 100 kućanstava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5683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28" y="286604"/>
            <a:ext cx="11680694" cy="6132364"/>
          </a:xfrm>
          <a:prstGeom prst="rect">
            <a:avLst/>
          </a:prstGeom>
        </p:spPr>
      </p:pic>
      <p:sp>
        <p:nvSpPr>
          <p:cNvPr id="3" name="TekstniOkvir 2"/>
          <p:cNvSpPr txBox="1"/>
          <p:nvPr/>
        </p:nvSpPr>
        <p:spPr>
          <a:xfrm>
            <a:off x="1119117" y="5895748"/>
            <a:ext cx="1351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chemeClr val="bg1"/>
                </a:solidFill>
              </a:rPr>
              <a:t>ENIAC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26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6383" y="230729"/>
            <a:ext cx="9286993" cy="1202485"/>
          </a:xfrm>
        </p:spPr>
        <p:txBody>
          <a:bodyPr/>
          <a:lstStyle/>
          <a:p>
            <a:r>
              <a:rPr lang="hr-HR" dirty="0" smtClean="0"/>
              <a:t>Provjeri svoje znanje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1002" y="1501254"/>
            <a:ext cx="9812741" cy="461294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r-HR" dirty="0" smtClean="0"/>
              <a:t>Što je računalo i čemu služi?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B050"/>
                </a:solidFill>
              </a:rPr>
              <a:t>Računalo je elektronički uređaj koji omogućuje </a:t>
            </a:r>
            <a:r>
              <a:rPr lang="hr-HR" i="1" dirty="0">
                <a:solidFill>
                  <a:srgbClr val="00B050"/>
                </a:solidFill>
              </a:rPr>
              <a:t>brže i točnije </a:t>
            </a:r>
            <a:r>
              <a:rPr lang="hr-HR" i="1" dirty="0" smtClean="0">
                <a:solidFill>
                  <a:srgbClr val="00B050"/>
                </a:solidFill>
              </a:rPr>
              <a:t>obavljanje raznih zadataka.</a:t>
            </a:r>
          </a:p>
          <a:p>
            <a:pPr marL="0" indent="0">
              <a:buNone/>
            </a:pPr>
            <a:r>
              <a:rPr lang="hr-HR" dirty="0" smtClean="0"/>
              <a:t>2. Od čega je sastavljeno svako računalo?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B050"/>
                </a:solidFill>
              </a:rPr>
              <a:t>Računalo se sastoji od sklopovske opreme (</a:t>
            </a:r>
            <a:r>
              <a:rPr lang="hr-HR" i="1" dirty="0" err="1" smtClean="0">
                <a:solidFill>
                  <a:srgbClr val="00B050"/>
                </a:solidFill>
              </a:rPr>
              <a:t>hardware</a:t>
            </a:r>
            <a:r>
              <a:rPr lang="hr-HR" i="1" dirty="0" smtClean="0">
                <a:solidFill>
                  <a:srgbClr val="00B050"/>
                </a:solidFill>
              </a:rPr>
              <a:t>) i programske opreme (</a:t>
            </a:r>
            <a:r>
              <a:rPr lang="hr-HR" i="1" dirty="0" err="1" smtClean="0">
                <a:solidFill>
                  <a:srgbClr val="00B050"/>
                </a:solidFill>
              </a:rPr>
              <a:t>software</a:t>
            </a:r>
            <a:r>
              <a:rPr lang="hr-HR" i="1" dirty="0" smtClean="0">
                <a:solidFill>
                  <a:srgbClr val="00B050"/>
                </a:solidFill>
              </a:rPr>
              <a:t>).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hr-HR" dirty="0" smtClean="0"/>
              <a:t>Što </a:t>
            </a:r>
            <a:r>
              <a:rPr lang="hr-HR" dirty="0"/>
              <a:t>je procesor i čemu služi</a:t>
            </a:r>
            <a:r>
              <a:rPr lang="hr-HR" dirty="0" smtClean="0"/>
              <a:t>?</a:t>
            </a:r>
          </a:p>
          <a:p>
            <a:pPr marL="0" indent="0">
              <a:buNone/>
            </a:pPr>
            <a:r>
              <a:rPr lang="hr-HR" i="1" dirty="0" smtClean="0">
                <a:solidFill>
                  <a:srgbClr val="00B050"/>
                </a:solidFill>
              </a:rPr>
              <a:t>Procesor, </a:t>
            </a:r>
            <a:r>
              <a:rPr lang="hr-HR" i="1" dirty="0" err="1" smtClean="0">
                <a:solidFill>
                  <a:srgbClr val="00B050"/>
                </a:solidFill>
              </a:rPr>
              <a:t>eng</a:t>
            </a:r>
            <a:r>
              <a:rPr lang="hr-HR" i="1" dirty="0" smtClean="0">
                <a:solidFill>
                  <a:srgbClr val="00B050"/>
                </a:solidFill>
              </a:rPr>
              <a:t>. CPU (Central </a:t>
            </a:r>
            <a:r>
              <a:rPr lang="hr-HR" i="1" dirty="0" err="1" smtClean="0">
                <a:solidFill>
                  <a:srgbClr val="00B050"/>
                </a:solidFill>
              </a:rPr>
              <a:t>Processing</a:t>
            </a:r>
            <a:r>
              <a:rPr lang="hr-HR" i="1" dirty="0" smtClean="0">
                <a:solidFill>
                  <a:srgbClr val="00B050"/>
                </a:solidFill>
              </a:rPr>
              <a:t> </a:t>
            </a:r>
            <a:r>
              <a:rPr lang="hr-HR" i="1" dirty="0" err="1" smtClean="0">
                <a:solidFill>
                  <a:srgbClr val="00B050"/>
                </a:solidFill>
              </a:rPr>
              <a:t>Unit</a:t>
            </a:r>
            <a:r>
              <a:rPr lang="hr-HR" i="1" dirty="0" smtClean="0">
                <a:solidFill>
                  <a:srgbClr val="00B050"/>
                </a:solidFill>
              </a:rPr>
              <a:t>) je centralna procesorska jedinica koja upravlja svim dijelovima računala i obrađuje podatke. </a:t>
            </a:r>
            <a:endParaRPr lang="hr-HR" i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082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19088" y="176138"/>
            <a:ext cx="9286993" cy="1202485"/>
          </a:xfrm>
        </p:spPr>
        <p:txBody>
          <a:bodyPr/>
          <a:lstStyle/>
          <a:p>
            <a:r>
              <a:rPr lang="hr-HR" dirty="0" smtClean="0"/>
              <a:t>Provjeri svoje znanje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078172" y="1173708"/>
            <a:ext cx="10044753" cy="4940490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r-HR" dirty="0"/>
              <a:t>Koja je razlika između RAM i ROM memorije?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ROM (</a:t>
            </a:r>
            <a:r>
              <a:rPr lang="hr-HR" i="1" dirty="0" err="1">
                <a:solidFill>
                  <a:srgbClr val="00B050"/>
                </a:solidFill>
              </a:rPr>
              <a:t>Read</a:t>
            </a:r>
            <a:r>
              <a:rPr lang="hr-HR" i="1" dirty="0">
                <a:solidFill>
                  <a:srgbClr val="00B050"/>
                </a:solidFill>
              </a:rPr>
              <a:t> </a:t>
            </a:r>
            <a:r>
              <a:rPr lang="hr-HR" i="1" dirty="0" err="1">
                <a:solidFill>
                  <a:srgbClr val="00B050"/>
                </a:solidFill>
              </a:rPr>
              <a:t>Only</a:t>
            </a:r>
            <a:r>
              <a:rPr lang="hr-HR" i="1" dirty="0">
                <a:solidFill>
                  <a:srgbClr val="00B050"/>
                </a:solidFill>
              </a:rPr>
              <a:t> </a:t>
            </a:r>
            <a:r>
              <a:rPr lang="hr-HR" i="1" dirty="0" err="1">
                <a:solidFill>
                  <a:srgbClr val="00B050"/>
                </a:solidFill>
              </a:rPr>
              <a:t>Memory</a:t>
            </a:r>
            <a:r>
              <a:rPr lang="hr-HR" i="1" dirty="0">
                <a:solidFill>
                  <a:srgbClr val="00B050"/>
                </a:solidFill>
              </a:rPr>
              <a:t>) je memorija čiji su podaci zapisani pri tvorničkoj izradi računala te se kao takvi ne mogu brisati niti se mogu ponovno zapisivati na istu memoriju. Zadaci ROM memorije su sljedeći: prilikom uključivanja računala provjerava ispravnost svih uređaja, učitava operacijski sustav i programe te priprema računalo za rad.</a:t>
            </a:r>
          </a:p>
          <a:p>
            <a:pPr marL="0" indent="0">
              <a:buNone/>
            </a:pPr>
            <a:r>
              <a:rPr lang="hr-HR" i="1" dirty="0">
                <a:solidFill>
                  <a:srgbClr val="00B050"/>
                </a:solidFill>
              </a:rPr>
              <a:t>RAM (</a:t>
            </a:r>
            <a:r>
              <a:rPr lang="hr-HR" i="1" dirty="0" err="1">
                <a:solidFill>
                  <a:srgbClr val="00B050"/>
                </a:solidFill>
              </a:rPr>
              <a:t>Random</a:t>
            </a:r>
            <a:r>
              <a:rPr lang="hr-HR" i="1" dirty="0">
                <a:solidFill>
                  <a:srgbClr val="00B050"/>
                </a:solidFill>
              </a:rPr>
              <a:t> Access </a:t>
            </a:r>
            <a:r>
              <a:rPr lang="hr-HR" i="1" dirty="0" err="1">
                <a:solidFill>
                  <a:srgbClr val="00B050"/>
                </a:solidFill>
              </a:rPr>
              <a:t>Memory</a:t>
            </a:r>
            <a:r>
              <a:rPr lang="hr-HR" i="1" dirty="0">
                <a:solidFill>
                  <a:srgbClr val="00B050"/>
                </a:solidFill>
              </a:rPr>
              <a:t>) je radna memorija koja samo privremeno pamti podatke, odnosno u RAM memoriju se podaci spremaju samo dok je računalo uključeno. </a:t>
            </a:r>
            <a:endParaRPr lang="hr-HR" dirty="0" smtClean="0"/>
          </a:p>
          <a:p>
            <a:pPr marL="514350" indent="-514350">
              <a:buFont typeface="+mj-lt"/>
              <a:buAutoNum type="arabicPeriod" startAt="5"/>
            </a:pPr>
            <a:r>
              <a:rPr lang="hr-HR" dirty="0" smtClean="0"/>
              <a:t>Nabroji </a:t>
            </a:r>
            <a:r>
              <a:rPr lang="hr-HR" dirty="0"/>
              <a:t>osnovne ulazne i izlazne </a:t>
            </a:r>
            <a:r>
              <a:rPr lang="hr-HR" dirty="0" smtClean="0"/>
              <a:t>uređaje i </a:t>
            </a:r>
            <a:r>
              <a:rPr lang="hr-HR" dirty="0"/>
              <a:t>objasni njihovu zadaću.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 smtClean="0"/>
              <a:t>Koji </a:t>
            </a:r>
            <a:r>
              <a:rPr lang="hr-HR" dirty="0"/>
              <a:t>ulazni uređaj najviše upotrebljavaš?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/>
              <a:t>Objasni na koji način ih upotrebljavaš</a:t>
            </a:r>
            <a:r>
              <a:rPr lang="hr-HR" dirty="0" smtClean="0"/>
              <a:t>.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hr-HR" dirty="0" smtClean="0"/>
              <a:t>Objasni </a:t>
            </a:r>
            <a:r>
              <a:rPr lang="hr-HR" dirty="0"/>
              <a:t>kakvi su to monitori osjetljivi na dodir. Gdje se najčešće upotrebljavaju?</a:t>
            </a:r>
          </a:p>
        </p:txBody>
      </p:sp>
    </p:spTree>
    <p:extLst>
      <p:ext uri="{BB962C8B-B14F-4D97-AF65-F5344CB8AC3E}">
        <p14:creationId xmlns:p14="http://schemas.microsoft.com/office/powerpoint/2010/main" val="38997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Sklopovska oprema - </a:t>
            </a:r>
            <a:r>
              <a:rPr lang="hr-HR" dirty="0" err="1" smtClean="0"/>
              <a:t>Hardware</a:t>
            </a:r>
            <a:endParaRPr lang="en-US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sz="4000" dirty="0"/>
          </a:p>
          <a:p>
            <a:pPr marL="514350" indent="-514350">
              <a:buFont typeface="+mj-lt"/>
              <a:buAutoNum type="arabicPeriod"/>
            </a:pPr>
            <a:r>
              <a:rPr lang="hr-HR" sz="4000" b="1" dirty="0"/>
              <a:t>Ulazne</a:t>
            </a:r>
            <a:r>
              <a:rPr lang="hr-HR" sz="4000" dirty="0"/>
              <a:t> jedinice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4000" b="1" dirty="0"/>
              <a:t>Središnja</a:t>
            </a:r>
            <a:r>
              <a:rPr lang="hr-HR" sz="4000" dirty="0"/>
              <a:t> jedinica</a:t>
            </a:r>
          </a:p>
          <a:p>
            <a:pPr marL="514350" indent="-514350">
              <a:buFont typeface="+mj-lt"/>
              <a:buAutoNum type="arabicPeriod"/>
            </a:pPr>
            <a:r>
              <a:rPr lang="hr-HR" sz="4000" b="1" dirty="0"/>
              <a:t>Izlazne</a:t>
            </a:r>
            <a:r>
              <a:rPr lang="hr-HR" sz="4000" dirty="0"/>
              <a:t> jedinice </a:t>
            </a:r>
            <a:endParaRPr lang="en-US" sz="4000" dirty="0"/>
          </a:p>
          <a:p>
            <a:endParaRPr lang="en-US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591" y="1965278"/>
            <a:ext cx="3582052" cy="2927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33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52503" y="387544"/>
            <a:ext cx="9286993" cy="1202485"/>
          </a:xfrm>
        </p:spPr>
        <p:txBody>
          <a:bodyPr/>
          <a:lstStyle/>
          <a:p>
            <a:r>
              <a:rPr lang="hr-HR" b="1" dirty="0" smtClean="0"/>
              <a:t>Ulazne</a:t>
            </a:r>
            <a:r>
              <a:rPr lang="hr-HR" dirty="0" smtClean="0"/>
              <a:t> jedinice (uređaji)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73958" y="1433015"/>
            <a:ext cx="8738636" cy="42900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Miš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endParaRPr lang="hr-HR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Tipkovnica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8969" y="1512264"/>
            <a:ext cx="2919568" cy="2144817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694" y="4143791"/>
            <a:ext cx="3770828" cy="1828674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0705" y="4118002"/>
            <a:ext cx="2540557" cy="1981688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1551" b="9631"/>
          <a:stretch/>
        </p:blipFill>
        <p:spPr>
          <a:xfrm>
            <a:off x="6096000" y="1512264"/>
            <a:ext cx="2195262" cy="2243784"/>
          </a:xfrm>
          <a:prstGeom prst="rect">
            <a:avLst/>
          </a:prstGeom>
        </p:spPr>
      </p:pic>
      <p:sp>
        <p:nvSpPr>
          <p:cNvPr id="8" name="Pravokutnik 7"/>
          <p:cNvSpPr/>
          <p:nvPr/>
        </p:nvSpPr>
        <p:spPr>
          <a:xfrm>
            <a:off x="8593491" y="2371258"/>
            <a:ext cx="2671565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hr-HR" sz="3200" dirty="0"/>
              <a:t>U</a:t>
            </a:r>
            <a:r>
              <a:rPr lang="hr-HR" sz="3200" dirty="0" smtClean="0"/>
              <a:t>ređaji koji </a:t>
            </a:r>
          </a:p>
          <a:p>
            <a:r>
              <a:rPr lang="hr-HR" sz="3200" dirty="0" smtClean="0"/>
              <a:t>omogućuju </a:t>
            </a:r>
          </a:p>
          <a:p>
            <a:r>
              <a:rPr lang="hr-HR" sz="3200" b="1" dirty="0" smtClean="0"/>
              <a:t>UNOS </a:t>
            </a:r>
          </a:p>
          <a:p>
            <a:r>
              <a:rPr lang="hr-HR" sz="3200" b="1" dirty="0" smtClean="0"/>
              <a:t>podataka </a:t>
            </a:r>
          </a:p>
          <a:p>
            <a:r>
              <a:rPr lang="hr-HR" sz="3200" b="1" dirty="0" smtClean="0"/>
              <a:t>u računalo</a:t>
            </a:r>
            <a:r>
              <a:rPr lang="hr-HR" sz="3200" dirty="0" smtClean="0"/>
              <a:t>.</a:t>
            </a:r>
            <a:endParaRPr lang="hr-HR" sz="3200" dirty="0"/>
          </a:p>
        </p:txBody>
      </p:sp>
    </p:spTree>
    <p:extLst>
      <p:ext uri="{BB962C8B-B14F-4D97-AF65-F5344CB8AC3E}">
        <p14:creationId xmlns:p14="http://schemas.microsoft.com/office/powerpoint/2010/main" val="49369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/>
              <a:t>Ulazne</a:t>
            </a:r>
            <a:r>
              <a:rPr lang="hr-HR" dirty="0"/>
              <a:t> jedinice (uređaji)  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206691" y="2119257"/>
            <a:ext cx="10025416" cy="36038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s</a:t>
            </a:r>
            <a:r>
              <a:rPr lang="hr-HR" dirty="0" smtClean="0"/>
              <a:t>kener                   mikrofon               </a:t>
            </a:r>
            <a:r>
              <a:rPr lang="hr-HR" dirty="0"/>
              <a:t>d</a:t>
            </a:r>
            <a:r>
              <a:rPr lang="hr-HR" dirty="0" smtClean="0"/>
              <a:t>igitalna kamera                 fotoaparat</a:t>
            </a:r>
          </a:p>
          <a:p>
            <a:endParaRPr lang="hr-HR" dirty="0"/>
          </a:p>
          <a:p>
            <a:endParaRPr lang="hr-HR" dirty="0" smtClean="0"/>
          </a:p>
          <a:p>
            <a:endParaRPr lang="hr-HR" dirty="0"/>
          </a:p>
          <a:p>
            <a:endParaRPr lang="hr-HR" dirty="0" smtClean="0"/>
          </a:p>
          <a:p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                                   </a:t>
            </a:r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13" y="2784143"/>
            <a:ext cx="2183591" cy="2942376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490" y="2894934"/>
            <a:ext cx="1722773" cy="2720793"/>
          </a:xfrm>
          <a:prstGeom prst="rect">
            <a:avLst/>
          </a:prstGeom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0740" y="3099345"/>
            <a:ext cx="3404346" cy="2311969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5086" y="3250420"/>
            <a:ext cx="2489746" cy="1689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50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60031" y="490037"/>
            <a:ext cx="9286993" cy="1202485"/>
          </a:xfrm>
        </p:spPr>
        <p:txBody>
          <a:bodyPr/>
          <a:lstStyle/>
          <a:p>
            <a:r>
              <a:rPr lang="hr-HR" b="1" dirty="0"/>
              <a:t>Središnja</a:t>
            </a:r>
            <a:r>
              <a:rPr lang="hr-HR" dirty="0"/>
              <a:t> jedinica </a:t>
            </a:r>
            <a:r>
              <a:rPr lang="hr-HR" dirty="0" smtClean="0"/>
              <a:t>računala</a:t>
            </a:r>
            <a:endParaRPr lang="hr-HR" dirty="0"/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1152098" y="1555845"/>
            <a:ext cx="7917180" cy="456652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b="1" dirty="0"/>
              <a:t>Kućište</a:t>
            </a:r>
            <a:r>
              <a:rPr lang="hr-HR" dirty="0"/>
              <a:t> računala (sve što se nalazi u kućištu)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1983" y="2378122"/>
            <a:ext cx="4808562" cy="3606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69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95527" y="620981"/>
            <a:ext cx="9286993" cy="1202485"/>
          </a:xfrm>
        </p:spPr>
        <p:txBody>
          <a:bodyPr/>
          <a:lstStyle/>
          <a:p>
            <a:r>
              <a:rPr lang="hr-HR" dirty="0" smtClean="0"/>
              <a:t>Prednja i stražnja strana računala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7067" y="1603419"/>
            <a:ext cx="2743801" cy="4344469"/>
          </a:xfrm>
          <a:prstGeom prst="rect">
            <a:avLst/>
          </a:prstGeom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4" r="16347"/>
          <a:stretch/>
        </p:blipFill>
        <p:spPr bwMode="auto">
          <a:xfrm>
            <a:off x="2952923" y="1603419"/>
            <a:ext cx="3094188" cy="45752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183027" y="2174253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Optički uređaj</a:t>
            </a:r>
            <a:endParaRPr lang="en-GB" sz="1600" dirty="0">
              <a:latin typeface="Arial" charset="0"/>
            </a:endParaRPr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 flipV="1">
            <a:off x="2060976" y="2267793"/>
            <a:ext cx="106680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1086493" y="2961220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>
                <a:latin typeface="Arial" charset="0"/>
              </a:rPr>
              <a:t>mjesta za dodatne uređaje</a:t>
            </a:r>
            <a:endParaRPr lang="en-GB" sz="1600" dirty="0">
              <a:latin typeface="Arial" charset="0"/>
            </a:endParaRPr>
          </a:p>
        </p:txBody>
      </p:sp>
      <p:grpSp>
        <p:nvGrpSpPr>
          <p:cNvPr id="12" name="Group 1"/>
          <p:cNvGrpSpPr/>
          <p:nvPr/>
        </p:nvGrpSpPr>
        <p:grpSpPr>
          <a:xfrm>
            <a:off x="2215890" y="2606371"/>
            <a:ext cx="1176947" cy="838200"/>
            <a:chOff x="4524102" y="1971105"/>
            <a:chExt cx="1176947" cy="838200"/>
          </a:xfrm>
        </p:grpSpPr>
        <p:sp>
          <p:nvSpPr>
            <p:cNvPr id="13" name="Line 7"/>
            <p:cNvSpPr>
              <a:spLocks noChangeShapeType="1"/>
            </p:cNvSpPr>
            <p:nvPr/>
          </p:nvSpPr>
          <p:spPr bwMode="auto">
            <a:xfrm flipV="1">
              <a:off x="4558049" y="2379108"/>
              <a:ext cx="1143000" cy="13697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 flipV="1">
              <a:off x="4524102" y="1971105"/>
              <a:ext cx="1143000" cy="533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  <p:sp>
          <p:nvSpPr>
            <p:cNvPr id="15" name="Line 10"/>
            <p:cNvSpPr>
              <a:spLocks noChangeShapeType="1"/>
            </p:cNvSpPr>
            <p:nvPr/>
          </p:nvSpPr>
          <p:spPr bwMode="auto">
            <a:xfrm>
              <a:off x="4527951" y="2504505"/>
              <a:ext cx="1103811" cy="3048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/>
            </a:p>
          </p:txBody>
        </p:sp>
      </p:grp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054472" y="5014543"/>
            <a:ext cx="12954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Tipka za uključivanje računala</a:t>
            </a:r>
            <a:endParaRPr lang="en-GB" sz="1600" dirty="0">
              <a:latin typeface="Arial" charset="0"/>
            </a:endParaRP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 flipV="1">
            <a:off x="2060976" y="4589508"/>
            <a:ext cx="1955166" cy="79513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991958" y="4223366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USB i audio priključci</a:t>
            </a:r>
            <a:endParaRPr lang="en-GB" sz="1600" dirty="0">
              <a:latin typeface="Arial" charset="0"/>
            </a:endParaRPr>
          </a:p>
        </p:txBody>
      </p:sp>
      <p:sp>
        <p:nvSpPr>
          <p:cNvPr id="20" name="Line 6"/>
          <p:cNvSpPr>
            <a:spLocks noChangeShapeType="1"/>
          </p:cNvSpPr>
          <p:nvPr/>
        </p:nvSpPr>
        <p:spPr bwMode="auto">
          <a:xfrm flipV="1">
            <a:off x="2060976" y="4168105"/>
            <a:ext cx="1262574" cy="421401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21" name="Elipsa 20"/>
          <p:cNvSpPr/>
          <p:nvPr/>
        </p:nvSpPr>
        <p:spPr>
          <a:xfrm>
            <a:off x="3266256" y="3995302"/>
            <a:ext cx="962984" cy="352715"/>
          </a:xfrm>
          <a:prstGeom prst="ellipse">
            <a:avLst/>
          </a:prstGeom>
          <a:noFill/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cxnSp>
        <p:nvCxnSpPr>
          <p:cNvPr id="23" name="Ravni poveznik sa strelicom 22"/>
          <p:cNvCxnSpPr/>
          <p:nvPr/>
        </p:nvCxnSpPr>
        <p:spPr>
          <a:xfrm flipV="1">
            <a:off x="8519077" y="2068944"/>
            <a:ext cx="1023582" cy="397697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9487120" y="1823466"/>
            <a:ext cx="1295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1600" dirty="0" smtClean="0">
                <a:latin typeface="Arial" charset="0"/>
              </a:rPr>
              <a:t>Ventilator</a:t>
            </a:r>
            <a:br>
              <a:rPr lang="hr-HR" sz="1600" dirty="0" smtClean="0">
                <a:latin typeface="Arial" charset="0"/>
              </a:rPr>
            </a:br>
            <a:r>
              <a:rPr lang="hr-HR" sz="1600" dirty="0" smtClean="0">
                <a:latin typeface="Arial" charset="0"/>
              </a:rPr>
              <a:t>napajanja </a:t>
            </a:r>
            <a:endParaRPr lang="en-GB" sz="1600" dirty="0">
              <a:latin typeface="Arial" charset="0"/>
            </a:endParaRPr>
          </a:p>
        </p:txBody>
      </p:sp>
      <p:pic>
        <p:nvPicPr>
          <p:cNvPr id="25" name="Slika 2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9992" y="3220440"/>
            <a:ext cx="1972058" cy="169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47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46384" y="653810"/>
            <a:ext cx="9286993" cy="1202485"/>
          </a:xfrm>
        </p:spPr>
        <p:txBody>
          <a:bodyPr/>
          <a:lstStyle/>
          <a:p>
            <a:r>
              <a:rPr lang="hr-HR" dirty="0" smtClean="0"/>
              <a:t>Matična ploča</a:t>
            </a:r>
            <a:endParaRPr lang="en-US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950721" y="1692322"/>
            <a:ext cx="8261873" cy="40307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 smtClean="0"/>
              <a:t>Svi dijelovi računala spojeni su na matičnu ploču</a:t>
            </a:r>
          </a:p>
          <a:p>
            <a:endParaRPr lang="en-US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779" y="2126451"/>
            <a:ext cx="7011378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08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AECE9"/>
              </a:clrFrom>
              <a:clrTo>
                <a:srgbClr val="EAECE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20081249">
            <a:off x="3263413" y="1832139"/>
            <a:ext cx="4973564" cy="420019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123728" y="260197"/>
            <a:ext cx="6377940" cy="683427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600" smtClean="0"/>
              <a:t>Matična ploča</a:t>
            </a:r>
            <a:endParaRPr lang="en-GB" sz="4600" dirty="0"/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0" y="3306762"/>
            <a:ext cx="28956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PCI utori u koje se utaknu dodatne kartice (zvučna, mrežna, interni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modem </a:t>
            </a:r>
            <a:r>
              <a:rPr lang="hr-HR" sz="2000" dirty="0" err="1">
                <a:latin typeface="+mj-lt"/>
              </a:rPr>
              <a:t>itd</a:t>
            </a:r>
            <a:r>
              <a:rPr lang="hr-HR" sz="2000" dirty="0">
                <a:latin typeface="+mj-lt"/>
              </a:rPr>
              <a:t>.)</a:t>
            </a:r>
            <a:endParaRPr lang="en-GB" sz="2000" dirty="0">
              <a:latin typeface="+mj-lt"/>
            </a:endParaRPr>
          </a:p>
        </p:txBody>
      </p:sp>
      <p:sp>
        <p:nvSpPr>
          <p:cNvPr id="5" name="Text Box 12"/>
          <p:cNvSpPr txBox="1">
            <a:spLocks noChangeArrowheads="1"/>
          </p:cNvSpPr>
          <p:nvPr/>
        </p:nvSpPr>
        <p:spPr bwMode="auto">
          <a:xfrm>
            <a:off x="310804" y="2147887"/>
            <a:ext cx="3886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AGP utor za grafičku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karticu</a:t>
            </a:r>
            <a:endParaRPr lang="en-GB" sz="2000" dirty="0">
              <a:latin typeface="+mj-lt"/>
            </a:endParaRPr>
          </a:p>
        </p:txBody>
      </p:sp>
      <p:sp>
        <p:nvSpPr>
          <p:cNvPr id="6" name="Line 13"/>
          <p:cNvSpPr>
            <a:spLocks noChangeShapeType="1"/>
          </p:cNvSpPr>
          <p:nvPr/>
        </p:nvSpPr>
        <p:spPr bwMode="auto">
          <a:xfrm>
            <a:off x="2895600" y="4229100"/>
            <a:ext cx="914400" cy="647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895600" y="4038600"/>
            <a:ext cx="14478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8" name="Line 15"/>
          <p:cNvSpPr>
            <a:spLocks noChangeShapeType="1"/>
          </p:cNvSpPr>
          <p:nvPr/>
        </p:nvSpPr>
        <p:spPr bwMode="auto">
          <a:xfrm flipV="1">
            <a:off x="2819400" y="3962400"/>
            <a:ext cx="1981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9" name="Line 16"/>
          <p:cNvSpPr>
            <a:spLocks noChangeShapeType="1"/>
          </p:cNvSpPr>
          <p:nvPr/>
        </p:nvSpPr>
        <p:spPr bwMode="auto">
          <a:xfrm>
            <a:off x="2743200" y="2895600"/>
            <a:ext cx="2209800" cy="685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10" name="Text Box 17"/>
          <p:cNvSpPr txBox="1">
            <a:spLocks noChangeArrowheads="1"/>
          </p:cNvSpPr>
          <p:nvPr/>
        </p:nvSpPr>
        <p:spPr bwMode="auto">
          <a:xfrm>
            <a:off x="2716960" y="931697"/>
            <a:ext cx="228600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 err="1">
                <a:latin typeface="+mj-lt"/>
              </a:rPr>
              <a:t>Portovi</a:t>
            </a:r>
            <a:r>
              <a:rPr lang="hr-HR" sz="2000" dirty="0">
                <a:latin typeface="+mj-lt"/>
              </a:rPr>
              <a:t> za priključivanje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perifernih uređaja </a:t>
            </a:r>
            <a:br>
              <a:rPr lang="hr-HR" sz="2000" dirty="0">
                <a:latin typeface="+mj-lt"/>
              </a:rPr>
            </a:br>
            <a:endParaRPr lang="en-GB" sz="2000" dirty="0">
              <a:latin typeface="+mj-lt"/>
            </a:endParaRPr>
          </a:p>
        </p:txBody>
      </p:sp>
      <p:sp>
        <p:nvSpPr>
          <p:cNvPr id="11" name="Text Box 19"/>
          <p:cNvSpPr txBox="1">
            <a:spLocks noChangeArrowheads="1"/>
          </p:cNvSpPr>
          <p:nvPr/>
        </p:nvSpPr>
        <p:spPr bwMode="auto">
          <a:xfrm>
            <a:off x="8054130" y="1228751"/>
            <a:ext cx="17904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Podnožje za procesor</a:t>
            </a:r>
            <a:endParaRPr lang="en-GB" sz="2000" dirty="0">
              <a:latin typeface="+mj-lt"/>
            </a:endParaRP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2895600" y="6248400"/>
            <a:ext cx="1398814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Baterija</a:t>
            </a:r>
            <a:endParaRPr lang="en-GB" sz="2000" dirty="0">
              <a:latin typeface="+mj-lt"/>
            </a:endParaRPr>
          </a:p>
        </p:txBody>
      </p:sp>
      <p:sp>
        <p:nvSpPr>
          <p:cNvPr id="13" name="Line 21"/>
          <p:cNvSpPr>
            <a:spLocks noChangeShapeType="1"/>
          </p:cNvSpPr>
          <p:nvPr/>
        </p:nvSpPr>
        <p:spPr bwMode="auto">
          <a:xfrm flipV="1">
            <a:off x="3924300" y="5684833"/>
            <a:ext cx="2087861" cy="66137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14" name="Line 23"/>
          <p:cNvSpPr>
            <a:spLocks noChangeShapeType="1"/>
          </p:cNvSpPr>
          <p:nvPr/>
        </p:nvSpPr>
        <p:spPr bwMode="auto">
          <a:xfrm flipH="1">
            <a:off x="7186623" y="1673333"/>
            <a:ext cx="729952" cy="762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15" name="Text Box 26"/>
          <p:cNvSpPr txBox="1">
            <a:spLocks noChangeArrowheads="1"/>
          </p:cNvSpPr>
          <p:nvPr/>
        </p:nvSpPr>
        <p:spPr bwMode="auto">
          <a:xfrm>
            <a:off x="143619" y="5211762"/>
            <a:ext cx="3124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Višeslojna ploča kroz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koju prolaze tanki vodovi</a:t>
            </a:r>
            <a:endParaRPr lang="en-GB" sz="2000" dirty="0">
              <a:latin typeface="+mj-lt"/>
            </a:endParaRPr>
          </a:p>
        </p:txBody>
      </p:sp>
      <p:sp>
        <p:nvSpPr>
          <p:cNvPr id="16" name="Line 27"/>
          <p:cNvSpPr>
            <a:spLocks noChangeShapeType="1"/>
          </p:cNvSpPr>
          <p:nvPr/>
        </p:nvSpPr>
        <p:spPr bwMode="auto">
          <a:xfrm flipV="1">
            <a:off x="3238500" y="5334000"/>
            <a:ext cx="6858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8174404" y="5477210"/>
            <a:ext cx="1443446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hr-HR" sz="2000" dirty="0">
                <a:latin typeface="+mj-lt"/>
              </a:rPr>
              <a:t>Podnožja </a:t>
            </a:r>
            <a:br>
              <a:rPr lang="hr-HR" sz="2000" dirty="0">
                <a:latin typeface="+mj-lt"/>
              </a:rPr>
            </a:br>
            <a:r>
              <a:rPr lang="hr-HR" sz="2000" dirty="0">
                <a:latin typeface="+mj-lt"/>
              </a:rPr>
              <a:t>za RAM memoriju</a:t>
            </a:r>
            <a:endParaRPr lang="en-GB" sz="2000" dirty="0">
              <a:latin typeface="+mj-lt"/>
            </a:endParaRPr>
          </a:p>
        </p:txBody>
      </p:sp>
      <p:sp>
        <p:nvSpPr>
          <p:cNvPr id="18" name="Line 29"/>
          <p:cNvSpPr>
            <a:spLocks noChangeShapeType="1"/>
          </p:cNvSpPr>
          <p:nvPr/>
        </p:nvSpPr>
        <p:spPr bwMode="auto">
          <a:xfrm flipH="1" flipV="1">
            <a:off x="7535575" y="4448510"/>
            <a:ext cx="762000" cy="10287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sm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r-HR">
              <a:latin typeface="+mj-lt"/>
            </a:endParaRPr>
          </a:p>
        </p:txBody>
      </p:sp>
      <p:grpSp>
        <p:nvGrpSpPr>
          <p:cNvPr id="19" name="Group 2"/>
          <p:cNvGrpSpPr/>
          <p:nvPr/>
        </p:nvGrpSpPr>
        <p:grpSpPr>
          <a:xfrm>
            <a:off x="4930254" y="1455962"/>
            <a:ext cx="1676400" cy="641630"/>
            <a:chOff x="4724400" y="1308144"/>
            <a:chExt cx="1676400" cy="641630"/>
          </a:xfrm>
        </p:grpSpPr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4724400" y="1492574"/>
              <a:ext cx="76200" cy="4572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+mj-lt"/>
              </a:endParaRPr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4724400" y="1484783"/>
              <a:ext cx="457200" cy="15240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+mj-lt"/>
              </a:endParaRPr>
            </a:p>
          </p:txBody>
        </p:sp>
        <p:sp>
          <p:nvSpPr>
            <p:cNvPr id="22" name="Line 30"/>
            <p:cNvSpPr>
              <a:spLocks noChangeShapeType="1"/>
            </p:cNvSpPr>
            <p:nvPr/>
          </p:nvSpPr>
          <p:spPr bwMode="auto">
            <a:xfrm flipV="1">
              <a:off x="4724400" y="1308144"/>
              <a:ext cx="1676400" cy="176639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sm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hr-HR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218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ibadača">
  <a:themeElements>
    <a:clrScheme name="Pribadača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ribadača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ibadač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391</TotalTime>
  <Words>627</Words>
  <Application>Microsoft Office PowerPoint</Application>
  <PresentationFormat>Prilagođeno</PresentationFormat>
  <Paragraphs>172</Paragraphs>
  <Slides>25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25</vt:i4>
      </vt:variant>
    </vt:vector>
  </HeadingPairs>
  <TitlesOfParts>
    <vt:vector size="26" baseType="lpstr">
      <vt:lpstr>Pribadača</vt:lpstr>
      <vt:lpstr>STROJNA I PROGRAMSKA OPREMA RAČUNALA</vt:lpstr>
      <vt:lpstr>Računalo</vt:lpstr>
      <vt:lpstr>Sklopovska oprema - Hardware</vt:lpstr>
      <vt:lpstr>Ulazne jedinice (uređaji) </vt:lpstr>
      <vt:lpstr>Ulazne jedinice (uređaji)  </vt:lpstr>
      <vt:lpstr>Središnja jedinica računala</vt:lpstr>
      <vt:lpstr>Prednja i stražnja strana računala</vt:lpstr>
      <vt:lpstr>Matična ploča</vt:lpstr>
      <vt:lpstr>PowerPointova prezentacija</vt:lpstr>
      <vt:lpstr>Centralna procesorska jedinica - Mikroprocesor</vt:lpstr>
      <vt:lpstr>Spremnici računala </vt:lpstr>
      <vt:lpstr>Središnji spremnici računala</vt:lpstr>
      <vt:lpstr>ROM spremnik</vt:lpstr>
      <vt:lpstr>Pomoćni spremnici računala</vt:lpstr>
      <vt:lpstr>Pomoćni spremnici računala</vt:lpstr>
      <vt:lpstr>Grafička kartica</vt:lpstr>
      <vt:lpstr>Zvučna kartica</vt:lpstr>
      <vt:lpstr>Mrežna kartica</vt:lpstr>
      <vt:lpstr>Izlazne jedinice (uređaji)</vt:lpstr>
      <vt:lpstr>Izlazni uređaji </vt:lpstr>
      <vt:lpstr>SKLOPOVLJE RAČUNALA</vt:lpstr>
      <vt:lpstr>Jeste li znali?</vt:lpstr>
      <vt:lpstr>PowerPointova prezentacija</vt:lpstr>
      <vt:lpstr>Provjeri svoje znanje</vt:lpstr>
      <vt:lpstr>Provjeri svoje znanje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1.2 Dijelovi računala</dc:title>
  <dc:creator>Ivana Pešo</dc:creator>
  <cp:lastModifiedBy>Windows User</cp:lastModifiedBy>
  <cp:revision>38</cp:revision>
  <dcterms:created xsi:type="dcterms:W3CDTF">2014-08-13T06:44:06Z</dcterms:created>
  <dcterms:modified xsi:type="dcterms:W3CDTF">2018-10-18T16:09:06Z</dcterms:modified>
  <cp:contentStatus>Konačno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