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8" r:id="rId3"/>
    <p:sldId id="259" r:id="rId4"/>
    <p:sldId id="261" r:id="rId5"/>
    <p:sldId id="262" r:id="rId6"/>
    <p:sldId id="260" r:id="rId7"/>
    <p:sldId id="265" r:id="rId8"/>
    <p:sldId id="263" r:id="rId9"/>
    <p:sldId id="264" r:id="rId10"/>
    <p:sldId id="266" r:id="rId11"/>
    <p:sldId id="271" r:id="rId12"/>
    <p:sldId id="267" r:id="rId13"/>
    <p:sldId id="272" r:id="rId14"/>
    <p:sldId id="268" r:id="rId15"/>
    <p:sldId id="273" r:id="rId16"/>
    <p:sldId id="269" r:id="rId17"/>
    <p:sldId id="270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5626D-45D0-42CF-891F-5432E3CD053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788BF-0A7A-4715-8A1D-EE04388B1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6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Kako bi zapisali još više podataka, četvorki bitova ćemo pridružiti još jednu četvorku bitova čime ćemo dobiti dvije četvorke bitova ili osam bitova.</a:t>
            </a:r>
          </a:p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88BF-0A7A-4715-8A1D-EE04388B1F0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8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DBCD-463B-4326-872B-65F9751CDFA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58C020-269C-4F63-BCA1-2D459D386E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DBCD-463B-4326-872B-65F9751CDFA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C020-269C-4F63-BCA1-2D459D386E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58C020-269C-4F63-BCA1-2D459D386E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DBCD-463B-4326-872B-65F9751CDFA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DBCD-463B-4326-872B-65F9751CDFA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58C020-269C-4F63-BCA1-2D459D386E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DBCD-463B-4326-872B-65F9751CDFA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58C020-269C-4F63-BCA1-2D459D386E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8C5DBCD-463B-4326-872B-65F9751CDFA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C020-269C-4F63-BCA1-2D459D386E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DBCD-463B-4326-872B-65F9751CDFA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58C020-269C-4F63-BCA1-2D459D386EC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DBCD-463B-4326-872B-65F9751CDFA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58C020-269C-4F63-BCA1-2D459D386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DBCD-463B-4326-872B-65F9751CDFA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58C020-269C-4F63-BCA1-2D459D386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58C020-269C-4F63-BCA1-2D459D386EC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DBCD-463B-4326-872B-65F9751CDFA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58C020-269C-4F63-BCA1-2D459D386E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8C5DBCD-463B-4326-872B-65F9751CDFA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8C5DBCD-463B-4326-872B-65F9751CDFA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58C020-269C-4F63-BCA1-2D459D386EC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8000"/>
                    </a14:imgEffect>
                  </a14:imgLayer>
                </a14:imgProps>
              </a:ext>
            </a:extLst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200" b="0" cap="none" spc="0" dirty="0" smtClean="0">
                <a:solidFill>
                  <a:schemeClr val="bg1"/>
                </a:solidFill>
              </a:rPr>
              <a:t>Ključni pojmovi: BIT, BYTE</a:t>
            </a:r>
            <a:endParaRPr lang="en-US" sz="3200" b="0" cap="none" spc="0" dirty="0">
              <a:solidFill>
                <a:schemeClr val="bg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Kako radi računalo?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6324600" y="5361984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>
                <a:solidFill>
                  <a:schemeClr val="bg1"/>
                </a:solidFill>
              </a:rPr>
              <a:t>Autor: Ivana </a:t>
            </a:r>
            <a:r>
              <a:rPr lang="hr-HR" sz="2400" dirty="0" err="1" smtClean="0">
                <a:solidFill>
                  <a:schemeClr val="bg1"/>
                </a:solidFill>
              </a:rPr>
              <a:t>Pešo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Kombinacije bitova ili stanja</a:t>
            </a:r>
            <a:endParaRPr lang="en-US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051769"/>
              </p:ext>
            </p:extLst>
          </p:nvPr>
        </p:nvGraphicFramePr>
        <p:xfrm>
          <a:off x="1679104" y="2362200"/>
          <a:ext cx="94793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936"/>
              </a:tblGrid>
              <a:tr h="36529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 bit</a:t>
                      </a:r>
                      <a:endParaRPr lang="hr-HR" dirty="0"/>
                    </a:p>
                  </a:txBody>
                  <a:tcPr/>
                </a:tc>
              </a:tr>
              <a:tr h="36529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</a:tr>
              <a:tr h="36529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417142"/>
              </p:ext>
            </p:extLst>
          </p:nvPr>
        </p:nvGraphicFramePr>
        <p:xfrm>
          <a:off x="2831232" y="2362200"/>
          <a:ext cx="1296144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648072"/>
              </a:tblGrid>
              <a:tr h="374442"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 bita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416388"/>
              </p:ext>
            </p:extLst>
          </p:nvPr>
        </p:nvGraphicFramePr>
        <p:xfrm>
          <a:off x="4343400" y="2362200"/>
          <a:ext cx="2831976" cy="3339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992"/>
                <a:gridCol w="943992"/>
                <a:gridCol w="943992"/>
              </a:tblGrid>
              <a:tr h="371013">
                <a:tc gridSpan="3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 bita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101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</a:tr>
              <a:tr h="37101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</a:tr>
              <a:tr h="37101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</a:tr>
              <a:tr h="37101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</a:tr>
              <a:tr h="37101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</a:tr>
              <a:tr h="37101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</a:tr>
              <a:tr h="37101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</a:tr>
              <a:tr h="37101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esna vitičasta zagrada 6"/>
          <p:cNvSpPr/>
          <p:nvPr/>
        </p:nvSpPr>
        <p:spPr>
          <a:xfrm>
            <a:off x="7162800" y="2743200"/>
            <a:ext cx="460248" cy="2971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niOkvir 7"/>
          <p:cNvSpPr txBox="1"/>
          <p:nvPr/>
        </p:nvSpPr>
        <p:spPr>
          <a:xfrm>
            <a:off x="7629586" y="3733800"/>
            <a:ext cx="14382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Moguća</a:t>
            </a:r>
          </a:p>
          <a:p>
            <a:r>
              <a:rPr lang="hr-HR" dirty="0" smtClean="0"/>
              <a:t>stanja ili </a:t>
            </a:r>
          </a:p>
          <a:p>
            <a:r>
              <a:rPr lang="hr-HR" dirty="0" smtClean="0"/>
              <a:t>kombinacije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Kombinacije bitova ili stanja</a:t>
            </a:r>
            <a:endParaRPr lang="en-US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53770901"/>
              </p:ext>
            </p:extLst>
          </p:nvPr>
        </p:nvGraphicFramePr>
        <p:xfrm>
          <a:off x="838200" y="2514600"/>
          <a:ext cx="7239000" cy="223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ym typeface="Wingdings" panose="05000000000000000000" pitchFamily="2" charset="2"/>
                        </a:rPr>
                        <a:t>    </a:t>
                      </a:r>
                      <a:r>
                        <a:rPr lang="hr-HR" dirty="0" smtClean="0"/>
                        <a:t>BIT</a:t>
                      </a:r>
                      <a:endParaRPr lang="en-US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2*</a:t>
                      </a:r>
                      <a:r>
                        <a:rPr lang="hr-HR" dirty="0" err="1" smtClean="0"/>
                        <a:t>2</a:t>
                      </a:r>
                      <a:r>
                        <a:rPr lang="hr-HR" dirty="0" smtClean="0"/>
                        <a:t>*2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2*</a:t>
                      </a:r>
                      <a:r>
                        <a:rPr lang="hr-HR" dirty="0" err="1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aseline="0" dirty="0" smtClean="0">
                          <a:sym typeface="Wingdings" panose="05000000000000000000" pitchFamily="2" charset="2"/>
                        </a:rPr>
                        <a:t> način kojim dolazimo do stanja</a:t>
                      </a:r>
                      <a:endParaRPr lang="en-US" dirty="0" smtClean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hr-HR" baseline="0" dirty="0" smtClean="0"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hr-HR" dirty="0" smtClean="0"/>
                        <a:t>STANJE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06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Kombinacije </a:t>
            </a:r>
            <a:r>
              <a:rPr lang="hr-HR" dirty="0" smtClean="0"/>
              <a:t>bitova ili </a:t>
            </a:r>
            <a:r>
              <a:rPr lang="hr-HR" dirty="0"/>
              <a:t>stanja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2800" dirty="0"/>
              <a:t>Što mislite koliko različitih stanja možemo prikazati s 4 bita?</a:t>
            </a:r>
          </a:p>
          <a:p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985468"/>
            <a:ext cx="3086036" cy="2281982"/>
          </a:xfrm>
          <a:prstGeom prst="rect">
            <a:avLst/>
          </a:prstGeom>
        </p:spPr>
      </p:pic>
      <p:sp>
        <p:nvSpPr>
          <p:cNvPr id="6" name="Obični oblačić 5"/>
          <p:cNvSpPr/>
          <p:nvPr/>
        </p:nvSpPr>
        <p:spPr>
          <a:xfrm>
            <a:off x="3352800" y="2667000"/>
            <a:ext cx="1988127" cy="1752600"/>
          </a:xfrm>
          <a:prstGeom prst="cloudCallout">
            <a:avLst>
              <a:gd name="adj1" fmla="val 101250"/>
              <a:gd name="adj2" fmla="val 445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600" dirty="0" smtClean="0"/>
              <a:t>16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4647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Kombinacije bitova ili stanja</a:t>
            </a:r>
            <a:endParaRPr lang="en-US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9195778"/>
              </p:ext>
            </p:extLst>
          </p:nvPr>
        </p:nvGraphicFramePr>
        <p:xfrm>
          <a:off x="810491" y="2860964"/>
          <a:ext cx="7620000" cy="218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ym typeface="Wingdings" panose="05000000000000000000" pitchFamily="2" charset="2"/>
                        </a:rPr>
                        <a:t>   BIT</a:t>
                      </a:r>
                      <a:endParaRPr lang="en-US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2*</a:t>
                      </a:r>
                      <a:r>
                        <a:rPr lang="hr-HR" dirty="0" err="1" smtClean="0"/>
                        <a:t>2</a:t>
                      </a:r>
                      <a:r>
                        <a:rPr lang="hr-HR" dirty="0" smtClean="0"/>
                        <a:t>*2*2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2*</a:t>
                      </a:r>
                      <a:r>
                        <a:rPr lang="hr-HR" dirty="0" err="1" smtClean="0"/>
                        <a:t>2</a:t>
                      </a:r>
                      <a:r>
                        <a:rPr lang="hr-HR" dirty="0" smtClean="0"/>
                        <a:t>*2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2*</a:t>
                      </a:r>
                      <a:r>
                        <a:rPr lang="hr-HR" dirty="0" err="1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aseline="0" dirty="0" smtClean="0">
                          <a:sym typeface="Wingdings" panose="05000000000000000000" pitchFamily="2" charset="2"/>
                        </a:rPr>
                        <a:t>način kojim dolazimo do stanja</a:t>
                      </a:r>
                      <a:endParaRPr lang="en-US" dirty="0" smtClean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ym typeface="Wingdings" panose="05000000000000000000" pitchFamily="2" charset="2"/>
                        </a:rPr>
                        <a:t>  STANJE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9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a 22"/>
          <p:cNvGrpSpPr/>
          <p:nvPr/>
        </p:nvGrpSpPr>
        <p:grpSpPr>
          <a:xfrm>
            <a:off x="2106960" y="2696968"/>
            <a:ext cx="4320480" cy="3322832"/>
            <a:chOff x="2106960" y="2696968"/>
            <a:chExt cx="4320480" cy="3322832"/>
          </a:xfrm>
        </p:grpSpPr>
        <p:grpSp>
          <p:nvGrpSpPr>
            <p:cNvPr id="7" name="Grupa 6"/>
            <p:cNvGrpSpPr/>
            <p:nvPr/>
          </p:nvGrpSpPr>
          <p:grpSpPr>
            <a:xfrm>
              <a:off x="2106960" y="3569327"/>
              <a:ext cx="4320480" cy="2450473"/>
              <a:chOff x="1907704" y="3284984"/>
              <a:chExt cx="4320480" cy="2450473"/>
            </a:xfrm>
          </p:grpSpPr>
          <p:sp>
            <p:nvSpPr>
              <p:cNvPr id="8" name="Zaobljeni pravokutnik 7"/>
              <p:cNvSpPr/>
              <p:nvPr/>
            </p:nvSpPr>
            <p:spPr>
              <a:xfrm>
                <a:off x="1907704" y="3284984"/>
                <a:ext cx="1440160" cy="72008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2400" dirty="0"/>
                  <a:t>5</a:t>
                </a:r>
                <a:r>
                  <a:rPr lang="hr-HR" sz="2400" dirty="0" smtClean="0"/>
                  <a:t> bitova</a:t>
                </a:r>
                <a:endParaRPr lang="hr-HR" sz="2400" dirty="0"/>
              </a:p>
            </p:txBody>
          </p:sp>
          <p:sp>
            <p:nvSpPr>
              <p:cNvPr id="9" name="Zaobljeni pravokutnik 8"/>
              <p:cNvSpPr/>
              <p:nvPr/>
            </p:nvSpPr>
            <p:spPr>
              <a:xfrm>
                <a:off x="1941953" y="4144710"/>
                <a:ext cx="1440160" cy="7200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2400" dirty="0"/>
                  <a:t>6</a:t>
                </a:r>
                <a:r>
                  <a:rPr lang="hr-HR" sz="2400" dirty="0" smtClean="0"/>
                  <a:t> bitova</a:t>
                </a:r>
                <a:endParaRPr lang="hr-HR" sz="2400" dirty="0"/>
              </a:p>
            </p:txBody>
          </p:sp>
          <p:sp>
            <p:nvSpPr>
              <p:cNvPr id="10" name="Zaobljeni pravokutnik 9"/>
              <p:cNvSpPr/>
              <p:nvPr/>
            </p:nvSpPr>
            <p:spPr>
              <a:xfrm>
                <a:off x="1941953" y="5013176"/>
                <a:ext cx="1440160" cy="720080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2400" dirty="0"/>
                  <a:t>7</a:t>
                </a:r>
                <a:r>
                  <a:rPr lang="hr-HR" sz="2400" dirty="0" smtClean="0"/>
                  <a:t> bitova</a:t>
                </a:r>
                <a:endParaRPr lang="hr-HR" sz="2400" dirty="0"/>
              </a:p>
            </p:txBody>
          </p:sp>
          <p:sp>
            <p:nvSpPr>
              <p:cNvPr id="11" name="Strelica udesno 10"/>
              <p:cNvSpPr/>
              <p:nvPr/>
            </p:nvSpPr>
            <p:spPr>
              <a:xfrm>
                <a:off x="3578099" y="3416424"/>
                <a:ext cx="864096" cy="36004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Strelica udesno 11"/>
              <p:cNvSpPr/>
              <p:nvPr/>
            </p:nvSpPr>
            <p:spPr>
              <a:xfrm>
                <a:off x="3578099" y="4324730"/>
                <a:ext cx="864096" cy="36004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Strelica udesno 12"/>
              <p:cNvSpPr/>
              <p:nvPr/>
            </p:nvSpPr>
            <p:spPr>
              <a:xfrm>
                <a:off x="3578099" y="5193196"/>
                <a:ext cx="864096" cy="36004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Zaobljeni pravokutnik 13"/>
              <p:cNvSpPr/>
              <p:nvPr/>
            </p:nvSpPr>
            <p:spPr>
              <a:xfrm>
                <a:off x="4644008" y="3284984"/>
                <a:ext cx="1584176" cy="72008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dirty="0" smtClean="0"/>
                  <a:t>?</a:t>
                </a:r>
                <a:endParaRPr lang="hr-HR" dirty="0"/>
              </a:p>
            </p:txBody>
          </p:sp>
          <p:sp>
            <p:nvSpPr>
              <p:cNvPr id="15" name="Zaobljeni pravokutnik 14"/>
              <p:cNvSpPr/>
              <p:nvPr/>
            </p:nvSpPr>
            <p:spPr>
              <a:xfrm>
                <a:off x="4644008" y="4130855"/>
                <a:ext cx="1584176" cy="72008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dirty="0" smtClean="0"/>
                  <a:t>?</a:t>
                </a:r>
                <a:endParaRPr lang="hr-HR" dirty="0"/>
              </a:p>
            </p:txBody>
          </p:sp>
          <p:sp>
            <p:nvSpPr>
              <p:cNvPr id="16" name="Zaobljeni pravokutnik 15"/>
              <p:cNvSpPr/>
              <p:nvPr/>
            </p:nvSpPr>
            <p:spPr>
              <a:xfrm>
                <a:off x="4643652" y="5015377"/>
                <a:ext cx="1584176" cy="720080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dirty="0" smtClean="0"/>
                  <a:t>?</a:t>
                </a:r>
                <a:endParaRPr lang="hr-HR" dirty="0"/>
              </a:p>
            </p:txBody>
          </p:sp>
        </p:grpSp>
        <p:sp>
          <p:nvSpPr>
            <p:cNvPr id="20" name="Zaobljeni pravokutnik 19"/>
            <p:cNvSpPr/>
            <p:nvPr/>
          </p:nvSpPr>
          <p:spPr>
            <a:xfrm>
              <a:off x="2106960" y="2707820"/>
              <a:ext cx="1440160" cy="72008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2400" dirty="0" smtClean="0"/>
                <a:t>4 bita</a:t>
              </a:r>
              <a:endParaRPr lang="hr-HR" sz="2400" dirty="0"/>
            </a:p>
          </p:txBody>
        </p:sp>
        <p:sp>
          <p:nvSpPr>
            <p:cNvPr id="21" name="Strelica udesno 20"/>
            <p:cNvSpPr/>
            <p:nvPr/>
          </p:nvSpPr>
          <p:spPr>
            <a:xfrm>
              <a:off x="3777355" y="2912368"/>
              <a:ext cx="864096" cy="36004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Zaobljeni pravokutnik 21"/>
            <p:cNvSpPr/>
            <p:nvPr/>
          </p:nvSpPr>
          <p:spPr>
            <a:xfrm>
              <a:off x="4842908" y="2696968"/>
              <a:ext cx="1584176" cy="72008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 smtClean="0"/>
            </a:p>
            <a:p>
              <a:pPr algn="ctr"/>
              <a:r>
                <a:rPr lang="hr-HR" dirty="0" smtClean="0"/>
                <a:t>16</a:t>
              </a:r>
              <a:br>
                <a:rPr lang="hr-HR" dirty="0" smtClean="0"/>
              </a:br>
              <a:r>
                <a:rPr lang="hr-HR" dirty="0" smtClean="0"/>
                <a:t>stanja</a:t>
              </a:r>
            </a:p>
            <a:p>
              <a:pPr algn="ctr"/>
              <a:endParaRPr lang="hr-HR" sz="2000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Kombinacije bitova ili stanja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Što mislite koliko različitih </a:t>
            </a:r>
            <a:r>
              <a:rPr lang="hr-HR" dirty="0" smtClean="0"/>
              <a:t>stanja </a:t>
            </a:r>
            <a:r>
              <a:rPr lang="hr-HR" dirty="0"/>
              <a:t>možemo prikazati </a:t>
            </a:r>
            <a:r>
              <a:rPr lang="hr-HR" dirty="0" smtClean="0"/>
              <a:t>bitovima </a:t>
            </a:r>
            <a:r>
              <a:rPr lang="hr-HR" dirty="0"/>
              <a:t>sa slike?</a:t>
            </a:r>
          </a:p>
          <a:p>
            <a:endParaRPr lang="en-US" dirty="0"/>
          </a:p>
        </p:txBody>
      </p:sp>
      <p:sp>
        <p:nvSpPr>
          <p:cNvPr id="17" name="Zaobljeni pravokutnik 16"/>
          <p:cNvSpPr/>
          <p:nvPr/>
        </p:nvSpPr>
        <p:spPr>
          <a:xfrm>
            <a:off x="4842908" y="3569327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32</a:t>
            </a:r>
          </a:p>
          <a:p>
            <a:pPr algn="ctr"/>
            <a:r>
              <a:rPr lang="hr-HR" dirty="0" smtClean="0"/>
              <a:t>stanja</a:t>
            </a:r>
            <a:endParaRPr lang="hr-HR" dirty="0"/>
          </a:p>
        </p:txBody>
      </p:sp>
      <p:sp>
        <p:nvSpPr>
          <p:cNvPr id="18" name="Zaobljeni pravokutnik 17"/>
          <p:cNvSpPr/>
          <p:nvPr/>
        </p:nvSpPr>
        <p:spPr>
          <a:xfrm>
            <a:off x="4843264" y="4415198"/>
            <a:ext cx="1584176" cy="7200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64</a:t>
            </a:r>
          </a:p>
          <a:p>
            <a:pPr algn="ctr"/>
            <a:r>
              <a:rPr lang="hr-HR" dirty="0" smtClean="0"/>
              <a:t>stanja</a:t>
            </a:r>
            <a:endParaRPr lang="hr-HR" dirty="0"/>
          </a:p>
        </p:txBody>
      </p:sp>
      <p:sp>
        <p:nvSpPr>
          <p:cNvPr id="19" name="Zaobljeni pravokutnik 18"/>
          <p:cNvSpPr/>
          <p:nvPr/>
        </p:nvSpPr>
        <p:spPr>
          <a:xfrm>
            <a:off x="4842908" y="5299720"/>
            <a:ext cx="1584176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128</a:t>
            </a:r>
          </a:p>
          <a:p>
            <a:pPr algn="ctr"/>
            <a:r>
              <a:rPr lang="hr-HR" dirty="0" smtClean="0"/>
              <a:t>stanja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738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Kombinacije bitova ili stanja</a:t>
            </a:r>
            <a:endParaRPr lang="en-US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33956173"/>
              </p:ext>
            </p:extLst>
          </p:nvPr>
        </p:nvGraphicFramePr>
        <p:xfrm>
          <a:off x="838200" y="2819400"/>
          <a:ext cx="7559328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916"/>
                <a:gridCol w="944916"/>
                <a:gridCol w="944916"/>
                <a:gridCol w="944916"/>
                <a:gridCol w="944916"/>
                <a:gridCol w="944916"/>
                <a:gridCol w="944916"/>
                <a:gridCol w="9449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2*</a:t>
                      </a:r>
                      <a:r>
                        <a:rPr lang="hr-HR" dirty="0" err="1" smtClean="0"/>
                        <a:t>2</a:t>
                      </a:r>
                      <a:r>
                        <a:rPr lang="hr-HR" dirty="0" smtClean="0"/>
                        <a:t>*2*2*</a:t>
                      </a:r>
                      <a:r>
                        <a:rPr lang="hr-HR" dirty="0" err="1" smtClean="0"/>
                        <a:t>2</a:t>
                      </a:r>
                      <a:r>
                        <a:rPr lang="hr-HR" dirty="0" smtClean="0"/>
                        <a:t>*2*2*</a:t>
                      </a:r>
                      <a:r>
                        <a:rPr lang="hr-HR" dirty="0" err="1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2*</a:t>
                      </a:r>
                      <a:r>
                        <a:rPr lang="hr-HR" dirty="0" err="1" smtClean="0"/>
                        <a:t>2</a:t>
                      </a:r>
                      <a:r>
                        <a:rPr lang="hr-HR" dirty="0" smtClean="0"/>
                        <a:t>*2*2*</a:t>
                      </a:r>
                      <a:r>
                        <a:rPr lang="hr-HR" dirty="0" err="1" smtClean="0"/>
                        <a:t>2</a:t>
                      </a:r>
                      <a:r>
                        <a:rPr lang="hr-HR" dirty="0" smtClean="0"/>
                        <a:t>*2*2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2*</a:t>
                      </a:r>
                      <a:r>
                        <a:rPr lang="hr-HR" dirty="0" err="1" smtClean="0"/>
                        <a:t>2</a:t>
                      </a:r>
                      <a:r>
                        <a:rPr lang="hr-HR" dirty="0" smtClean="0"/>
                        <a:t>*2*2*</a:t>
                      </a:r>
                      <a:r>
                        <a:rPr lang="hr-HR" dirty="0" err="1" smtClean="0"/>
                        <a:t>2</a:t>
                      </a:r>
                      <a:r>
                        <a:rPr lang="hr-HR" dirty="0" smtClean="0"/>
                        <a:t>*2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2*</a:t>
                      </a:r>
                      <a:r>
                        <a:rPr lang="hr-HR" dirty="0" err="1" smtClean="0"/>
                        <a:t>2</a:t>
                      </a:r>
                      <a:r>
                        <a:rPr lang="hr-HR" dirty="0" smtClean="0"/>
                        <a:t>*2*2*</a:t>
                      </a:r>
                      <a:r>
                        <a:rPr lang="hr-HR" dirty="0" err="1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2*</a:t>
                      </a:r>
                      <a:r>
                        <a:rPr lang="hr-HR" dirty="0" err="1" smtClean="0"/>
                        <a:t>2</a:t>
                      </a:r>
                      <a:r>
                        <a:rPr lang="hr-HR" dirty="0" smtClean="0"/>
                        <a:t>*2*2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2*</a:t>
                      </a:r>
                      <a:r>
                        <a:rPr lang="hr-HR" dirty="0" err="1" smtClean="0"/>
                        <a:t>2</a:t>
                      </a:r>
                      <a:r>
                        <a:rPr lang="hr-HR" dirty="0" smtClean="0"/>
                        <a:t>*2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2*</a:t>
                      </a:r>
                      <a:r>
                        <a:rPr lang="hr-HR" dirty="0" err="1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9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ČETVORKA BITOVA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Bitove (0 i 1) udružujemo u niz kako bi dobili više stanja i kako bi računala mogla prikazivati više podataka.</a:t>
            </a:r>
          </a:p>
          <a:p>
            <a:endParaRPr lang="hr-HR" dirty="0"/>
          </a:p>
          <a:p>
            <a:r>
              <a:rPr lang="hr-HR" dirty="0" smtClean="0"/>
              <a:t>Niz od 4 bita nazivamo ČETVORKA BITOVA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Jednom četvorkom bitova možemo zapisati brojeve od 0 do 15 (Slika 1.19. – udžbenik, str. 14)</a:t>
            </a:r>
            <a:endParaRPr lang="en-US" dirty="0"/>
          </a:p>
        </p:txBody>
      </p:sp>
      <p:sp>
        <p:nvSpPr>
          <p:cNvPr id="4" name="TekstniOkvir 3"/>
          <p:cNvSpPr txBox="1"/>
          <p:nvPr/>
        </p:nvSpPr>
        <p:spPr>
          <a:xfrm>
            <a:off x="1219200" y="4122610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0000</a:t>
            </a:r>
            <a:endParaRPr lang="en-US" sz="2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2590800" y="4114800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0001</a:t>
            </a:r>
            <a:endParaRPr lang="en-US" sz="28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4114800" y="4114800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0010</a:t>
            </a:r>
            <a:endParaRPr lang="en-US" sz="28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5562600" y="4114800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0011</a:t>
            </a:r>
            <a:endParaRPr lang="en-US" sz="28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6857999" y="4114800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0100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655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BAJT (</a:t>
            </a:r>
            <a:r>
              <a:rPr lang="hr-HR" dirty="0" err="1" smtClean="0"/>
              <a:t>eng</a:t>
            </a:r>
            <a:r>
              <a:rPr lang="hr-HR" dirty="0" smtClean="0"/>
              <a:t>. BYTE)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Niz od 8 bitova nazivamo BAJT (</a:t>
            </a:r>
            <a:r>
              <a:rPr lang="hr-HR" dirty="0" err="1" smtClean="0"/>
              <a:t>eng</a:t>
            </a:r>
            <a:r>
              <a:rPr lang="hr-HR" dirty="0" smtClean="0"/>
              <a:t>. BYTE)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Jedan bajt = 8 bitova</a:t>
            </a:r>
          </a:p>
          <a:p>
            <a:endParaRPr lang="hr-HR" dirty="0" smtClean="0"/>
          </a:p>
          <a:p>
            <a:r>
              <a:rPr lang="hr-HR" dirty="0" smtClean="0"/>
              <a:t>Koliko stanja mogu zapisati s 8 bitova?</a:t>
            </a:r>
          </a:p>
          <a:p>
            <a:endParaRPr lang="hr-HR" dirty="0" smtClean="0"/>
          </a:p>
        </p:txBody>
      </p:sp>
      <p:sp>
        <p:nvSpPr>
          <p:cNvPr id="4" name="TekstniOkvir 3"/>
          <p:cNvSpPr txBox="1"/>
          <p:nvPr/>
        </p:nvSpPr>
        <p:spPr>
          <a:xfrm>
            <a:off x="595787" y="2913774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0000</a:t>
            </a:r>
            <a:endParaRPr lang="en-US" sz="2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1967387" y="2905964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0001</a:t>
            </a:r>
            <a:endParaRPr lang="en-US" sz="28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3491387" y="2905964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0010</a:t>
            </a:r>
            <a:endParaRPr lang="en-US" sz="28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4939187" y="2905964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0011</a:t>
            </a:r>
            <a:endParaRPr lang="en-US" sz="2800" dirty="0"/>
          </a:p>
        </p:txBody>
      </p:sp>
      <p:grpSp>
        <p:nvGrpSpPr>
          <p:cNvPr id="26" name="Grupa 25"/>
          <p:cNvGrpSpPr/>
          <p:nvPr/>
        </p:nvGrpSpPr>
        <p:grpSpPr>
          <a:xfrm>
            <a:off x="1181869" y="3373905"/>
            <a:ext cx="1318623" cy="675059"/>
            <a:chOff x="1805282" y="4582741"/>
            <a:chExt cx="1318623" cy="675059"/>
          </a:xfrm>
        </p:grpSpPr>
        <p:cxnSp>
          <p:nvCxnSpPr>
            <p:cNvPr id="15" name="Ravni poveznik sa strelicom 14"/>
            <p:cNvCxnSpPr/>
            <p:nvPr/>
          </p:nvCxnSpPr>
          <p:spPr>
            <a:xfrm>
              <a:off x="1805282" y="4582741"/>
              <a:ext cx="633118" cy="6750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sa strelicom 15"/>
            <p:cNvCxnSpPr/>
            <p:nvPr/>
          </p:nvCxnSpPr>
          <p:spPr>
            <a:xfrm flipH="1">
              <a:off x="2590800" y="4582741"/>
              <a:ext cx="533105" cy="6750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kstniOkvir 16"/>
          <p:cNvSpPr txBox="1"/>
          <p:nvPr/>
        </p:nvSpPr>
        <p:spPr>
          <a:xfrm>
            <a:off x="1181869" y="4125164"/>
            <a:ext cx="1875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00000001</a:t>
            </a:r>
            <a:endParaRPr lang="en-US" sz="2800" dirty="0"/>
          </a:p>
        </p:txBody>
      </p:sp>
      <p:sp>
        <p:nvSpPr>
          <p:cNvPr id="18" name="TekstniOkvir 17"/>
          <p:cNvSpPr txBox="1"/>
          <p:nvPr/>
        </p:nvSpPr>
        <p:spPr>
          <a:xfrm>
            <a:off x="3941590" y="4125164"/>
            <a:ext cx="1744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00100011</a:t>
            </a:r>
            <a:endParaRPr lang="en-US" sz="2800" dirty="0"/>
          </a:p>
        </p:txBody>
      </p:sp>
      <p:grpSp>
        <p:nvGrpSpPr>
          <p:cNvPr id="27" name="Grupa 26"/>
          <p:cNvGrpSpPr/>
          <p:nvPr/>
        </p:nvGrpSpPr>
        <p:grpSpPr>
          <a:xfrm>
            <a:off x="4086396" y="3472793"/>
            <a:ext cx="1318623" cy="675059"/>
            <a:chOff x="1805282" y="4582741"/>
            <a:chExt cx="1318623" cy="675059"/>
          </a:xfrm>
        </p:grpSpPr>
        <p:cxnSp>
          <p:nvCxnSpPr>
            <p:cNvPr id="28" name="Ravni poveznik sa strelicom 27"/>
            <p:cNvCxnSpPr/>
            <p:nvPr/>
          </p:nvCxnSpPr>
          <p:spPr>
            <a:xfrm>
              <a:off x="1805282" y="4582741"/>
              <a:ext cx="633118" cy="6750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vni poveznik sa strelicom 28"/>
            <p:cNvCxnSpPr/>
            <p:nvPr/>
          </p:nvCxnSpPr>
          <p:spPr>
            <a:xfrm flipH="1">
              <a:off x="2590800" y="4582741"/>
              <a:ext cx="533105" cy="6750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a 32"/>
          <p:cNvGrpSpPr/>
          <p:nvPr/>
        </p:nvGrpSpPr>
        <p:grpSpPr>
          <a:xfrm>
            <a:off x="6158156" y="2819400"/>
            <a:ext cx="2679101" cy="881390"/>
            <a:chOff x="6158156" y="3505340"/>
            <a:chExt cx="2679101" cy="881390"/>
          </a:xfrm>
        </p:grpSpPr>
        <p:sp>
          <p:nvSpPr>
            <p:cNvPr id="32" name="Strelica ulijevo 31"/>
            <p:cNvSpPr/>
            <p:nvPr/>
          </p:nvSpPr>
          <p:spPr>
            <a:xfrm>
              <a:off x="6158156" y="3505340"/>
              <a:ext cx="2665057" cy="88139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kstniOkvir 29"/>
            <p:cNvSpPr txBox="1"/>
            <p:nvPr/>
          </p:nvSpPr>
          <p:spPr>
            <a:xfrm>
              <a:off x="6493346" y="3762533"/>
              <a:ext cx="23439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 smtClean="0"/>
                <a:t>ČETVORKE BITOVA</a:t>
              </a:r>
              <a:endParaRPr lang="en-US" dirty="0"/>
            </a:p>
          </p:txBody>
        </p:sp>
      </p:grpSp>
      <p:grpSp>
        <p:nvGrpSpPr>
          <p:cNvPr id="35" name="Grupa 34"/>
          <p:cNvGrpSpPr/>
          <p:nvPr/>
        </p:nvGrpSpPr>
        <p:grpSpPr>
          <a:xfrm>
            <a:off x="6156213" y="3945916"/>
            <a:ext cx="2667000" cy="881715"/>
            <a:chOff x="6156213" y="4833285"/>
            <a:chExt cx="2667000" cy="881715"/>
          </a:xfrm>
        </p:grpSpPr>
        <p:sp>
          <p:nvSpPr>
            <p:cNvPr id="34" name="Strelica ulijevo 33"/>
            <p:cNvSpPr/>
            <p:nvPr/>
          </p:nvSpPr>
          <p:spPr>
            <a:xfrm>
              <a:off x="6156213" y="4833285"/>
              <a:ext cx="2667000" cy="88171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kstniOkvir 30"/>
            <p:cNvSpPr txBox="1"/>
            <p:nvPr/>
          </p:nvSpPr>
          <p:spPr>
            <a:xfrm>
              <a:off x="7240151" y="5089476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 smtClean="0"/>
                <a:t>BAJT</a:t>
              </a:r>
              <a:endParaRPr lang="en-US" dirty="0"/>
            </a:p>
          </p:txBody>
        </p:sp>
      </p:grpSp>
      <p:sp>
        <p:nvSpPr>
          <p:cNvPr id="37" name="Obični oblačić 36"/>
          <p:cNvSpPr/>
          <p:nvPr/>
        </p:nvSpPr>
        <p:spPr>
          <a:xfrm>
            <a:off x="7037348" y="5271655"/>
            <a:ext cx="1159337" cy="817418"/>
          </a:xfrm>
          <a:prstGeom prst="cloudCallout">
            <a:avLst>
              <a:gd name="adj1" fmla="val -114046"/>
              <a:gd name="adj2" fmla="val 184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1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7" grpId="0"/>
      <p:bldP spid="18" grpId="0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7391400" cy="1752600"/>
          </a:xfrm>
        </p:spPr>
        <p:txBody>
          <a:bodyPr>
            <a:normAutofit/>
          </a:bodyPr>
          <a:lstStyle/>
          <a:p>
            <a:r>
              <a:rPr lang="hr-HR" sz="1800" dirty="0" smtClean="0"/>
              <a:t>Ključni pojmovi: </a:t>
            </a:r>
            <a:br>
              <a:rPr lang="hr-HR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>težinska vrijednost četvorke bitova,</a:t>
            </a:r>
            <a:br>
              <a:rPr lang="hr-HR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> </a:t>
            </a:r>
            <a:r>
              <a:rPr lang="hr-HR" sz="1800" dirty="0"/>
              <a:t>težinska vrijednost </a:t>
            </a:r>
            <a:r>
              <a:rPr lang="hr-HR" sz="1800" dirty="0" smtClean="0"/>
              <a:t>bajta </a:t>
            </a:r>
            <a:endParaRPr lang="en-US" sz="1800" dirty="0"/>
          </a:p>
        </p:txBody>
      </p:sp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Težinske vrijednosti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8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Težinska vrijednost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Promotri dekadski broj, npr. 315</a:t>
            </a:r>
            <a:br>
              <a:rPr lang="hr-HR" dirty="0" smtClean="0"/>
            </a:br>
            <a:endParaRPr lang="hr-HR" dirty="0" smtClean="0"/>
          </a:p>
          <a:p>
            <a:r>
              <a:rPr lang="hr-HR" dirty="0" smtClean="0"/>
              <a:t>Ima li svaka znamenka tog broja istu vrijednost?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	</a:t>
            </a:r>
            <a:endParaRPr lang="en-US" dirty="0"/>
          </a:p>
        </p:txBody>
      </p:sp>
      <p:grpSp>
        <p:nvGrpSpPr>
          <p:cNvPr id="6" name="Grupa 5"/>
          <p:cNvGrpSpPr/>
          <p:nvPr/>
        </p:nvGrpSpPr>
        <p:grpSpPr>
          <a:xfrm>
            <a:off x="3708367" y="3547415"/>
            <a:ext cx="1752600" cy="1288473"/>
            <a:chOff x="4648200" y="3810000"/>
            <a:chExt cx="1752600" cy="1288473"/>
          </a:xfrm>
        </p:grpSpPr>
        <p:sp>
          <p:nvSpPr>
            <p:cNvPr id="5" name="Oblak 4"/>
            <p:cNvSpPr/>
            <p:nvPr/>
          </p:nvSpPr>
          <p:spPr>
            <a:xfrm>
              <a:off x="4648200" y="3810000"/>
              <a:ext cx="1752600" cy="128847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kstniOkvir 3"/>
            <p:cNvSpPr txBox="1"/>
            <p:nvPr/>
          </p:nvSpPr>
          <p:spPr>
            <a:xfrm>
              <a:off x="5044240" y="4100293"/>
              <a:ext cx="96051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4000" dirty="0" smtClean="0"/>
                <a:t>315</a:t>
              </a:r>
              <a:endParaRPr lang="en-US" sz="4000" dirty="0"/>
            </a:p>
          </p:txBody>
        </p:sp>
      </p:grpSp>
      <p:cxnSp>
        <p:nvCxnSpPr>
          <p:cNvPr id="8" name="Ravni poveznik sa strelicom 7"/>
          <p:cNvCxnSpPr/>
          <p:nvPr/>
        </p:nvCxnSpPr>
        <p:spPr>
          <a:xfrm flipH="1">
            <a:off x="2743200" y="4545594"/>
            <a:ext cx="1524000" cy="712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>
            <a:off x="4953000" y="4545594"/>
            <a:ext cx="1447800" cy="712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>
            <a:stCxn id="4" idx="2"/>
          </p:cNvCxnSpPr>
          <p:nvPr/>
        </p:nvCxnSpPr>
        <p:spPr>
          <a:xfrm flipH="1">
            <a:off x="4584666" y="4545594"/>
            <a:ext cx="1" cy="712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kstniOkvir 12"/>
          <p:cNvSpPr txBox="1"/>
          <p:nvPr/>
        </p:nvSpPr>
        <p:spPr>
          <a:xfrm>
            <a:off x="6227618" y="5380121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jedinice</a:t>
            </a:r>
            <a:endParaRPr lang="en-US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2057399" y="5350225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stotice</a:t>
            </a:r>
            <a:endParaRPr lang="en-US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4080361" y="5380121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desetice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2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radi računalo?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Što misliš, što se događa u kućištu računala kada mu dajemo upute da nešto napravi? </a:t>
            </a:r>
            <a:endParaRPr lang="en-US" dirty="0"/>
          </a:p>
        </p:txBody>
      </p:sp>
      <p:grpSp>
        <p:nvGrpSpPr>
          <p:cNvPr id="6" name="Grupa 5"/>
          <p:cNvGrpSpPr/>
          <p:nvPr/>
        </p:nvGrpSpPr>
        <p:grpSpPr>
          <a:xfrm>
            <a:off x="1981200" y="2514600"/>
            <a:ext cx="4762500" cy="3619500"/>
            <a:chOff x="1981200" y="2514600"/>
            <a:chExt cx="4762500" cy="3619500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1200" y="2514600"/>
              <a:ext cx="4762500" cy="3619500"/>
            </a:xfrm>
            <a:prstGeom prst="rect">
              <a:avLst/>
            </a:prstGeom>
          </p:spPr>
        </p:pic>
        <p:pic>
          <p:nvPicPr>
            <p:cNvPr id="5" name="Slika 4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59588">
              <a:off x="4488954" y="3663316"/>
              <a:ext cx="1300991" cy="9620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71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Težinska vrijednost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r>
              <a:rPr lang="hr-HR" dirty="0"/>
              <a:t>Svaka od znamenki 3, 1 i 5 ima svoju tzv. </a:t>
            </a:r>
            <a:r>
              <a:rPr lang="hr-HR" b="1" dirty="0"/>
              <a:t>težinsku vrijednost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Težinska vrijednost znamenke 3 je 100, znamenke 1 je 10, a znamenke 5 je 1</a:t>
            </a:r>
            <a:r>
              <a:rPr lang="hr-HR" dirty="0" smtClean="0"/>
              <a:t>:</a:t>
            </a:r>
            <a:br>
              <a:rPr lang="hr-HR" dirty="0" smtClean="0"/>
            </a:br>
            <a:endParaRPr lang="hr-HR" dirty="0" smtClean="0"/>
          </a:p>
          <a:p>
            <a:pPr marL="0" indent="0" algn="ctr">
              <a:buNone/>
            </a:pPr>
            <a:r>
              <a:rPr lang="hr-HR" b="1" dirty="0"/>
              <a:t>315</a:t>
            </a:r>
            <a:r>
              <a:rPr lang="hr-HR" dirty="0"/>
              <a:t> = </a:t>
            </a:r>
            <a:r>
              <a:rPr lang="hr-HR" b="1" dirty="0"/>
              <a:t>3</a:t>
            </a:r>
            <a:r>
              <a:rPr lang="hr-HR" dirty="0"/>
              <a:t> ∙ 100 + </a:t>
            </a:r>
            <a:r>
              <a:rPr lang="hr-HR" b="1" dirty="0"/>
              <a:t>1</a:t>
            </a:r>
            <a:r>
              <a:rPr lang="hr-HR" dirty="0"/>
              <a:t> ∙ 10 + </a:t>
            </a:r>
            <a:r>
              <a:rPr lang="hr-HR" b="1" dirty="0"/>
              <a:t>5</a:t>
            </a:r>
            <a:r>
              <a:rPr lang="hr-HR" dirty="0"/>
              <a:t> ∙ 1.</a:t>
            </a:r>
          </a:p>
          <a:p>
            <a:endParaRPr lang="hr-HR" dirty="0"/>
          </a:p>
          <a:p>
            <a:endParaRPr lang="en-US" dirty="0"/>
          </a:p>
        </p:txBody>
      </p:sp>
      <p:grpSp>
        <p:nvGrpSpPr>
          <p:cNvPr id="4" name="Grupa 3"/>
          <p:cNvGrpSpPr/>
          <p:nvPr/>
        </p:nvGrpSpPr>
        <p:grpSpPr>
          <a:xfrm>
            <a:off x="1981200" y="2288234"/>
            <a:ext cx="4648200" cy="1790638"/>
            <a:chOff x="2057399" y="3547415"/>
            <a:chExt cx="5154784" cy="2202038"/>
          </a:xfrm>
        </p:grpSpPr>
        <p:grpSp>
          <p:nvGrpSpPr>
            <p:cNvPr id="5" name="Grupa 4"/>
            <p:cNvGrpSpPr/>
            <p:nvPr/>
          </p:nvGrpSpPr>
          <p:grpSpPr>
            <a:xfrm>
              <a:off x="3708367" y="3547415"/>
              <a:ext cx="1752600" cy="1288473"/>
              <a:chOff x="4648200" y="3810000"/>
              <a:chExt cx="1752600" cy="1288473"/>
            </a:xfrm>
          </p:grpSpPr>
          <p:sp>
            <p:nvSpPr>
              <p:cNvPr id="12" name="Oblak 11"/>
              <p:cNvSpPr/>
              <p:nvPr/>
            </p:nvSpPr>
            <p:spPr>
              <a:xfrm>
                <a:off x="4648200" y="3810000"/>
                <a:ext cx="1752600" cy="1288473"/>
              </a:xfrm>
              <a:prstGeom prst="clou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kstniOkvir 12"/>
              <p:cNvSpPr txBox="1"/>
              <p:nvPr/>
            </p:nvSpPr>
            <p:spPr>
              <a:xfrm>
                <a:off x="5044240" y="4100294"/>
                <a:ext cx="890986" cy="7191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sz="3200" dirty="0" smtClean="0"/>
                  <a:t>315</a:t>
                </a:r>
                <a:endParaRPr lang="en-US" sz="3200" dirty="0"/>
              </a:p>
            </p:txBody>
          </p:sp>
        </p:grpSp>
        <p:cxnSp>
          <p:nvCxnSpPr>
            <p:cNvPr id="6" name="Ravni poveznik sa strelicom 5"/>
            <p:cNvCxnSpPr/>
            <p:nvPr/>
          </p:nvCxnSpPr>
          <p:spPr>
            <a:xfrm flipH="1">
              <a:off x="2743200" y="4545594"/>
              <a:ext cx="1524000" cy="7122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Ravni poveznik sa strelicom 6"/>
            <p:cNvCxnSpPr/>
            <p:nvPr/>
          </p:nvCxnSpPr>
          <p:spPr>
            <a:xfrm>
              <a:off x="4953000" y="4545594"/>
              <a:ext cx="1447800" cy="7122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Ravni poveznik sa strelicom 7"/>
            <p:cNvCxnSpPr>
              <a:stCxn id="13" idx="2"/>
            </p:cNvCxnSpPr>
            <p:nvPr/>
          </p:nvCxnSpPr>
          <p:spPr>
            <a:xfrm>
              <a:off x="4549900" y="4556836"/>
              <a:ext cx="34767" cy="7009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TekstniOkvir 8"/>
            <p:cNvSpPr txBox="1"/>
            <p:nvPr/>
          </p:nvSpPr>
          <p:spPr>
            <a:xfrm>
              <a:off x="6227618" y="5380121"/>
              <a:ext cx="9845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 smtClean="0"/>
                <a:t>jedinice</a:t>
              </a:r>
              <a:endParaRPr lang="en-US" dirty="0"/>
            </a:p>
          </p:txBody>
        </p:sp>
        <p:sp>
          <p:nvSpPr>
            <p:cNvPr id="10" name="TekstniOkvir 9"/>
            <p:cNvSpPr txBox="1"/>
            <p:nvPr/>
          </p:nvSpPr>
          <p:spPr>
            <a:xfrm>
              <a:off x="2057399" y="5350225"/>
              <a:ext cx="853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 smtClean="0"/>
                <a:t>stotice</a:t>
              </a:r>
              <a:endParaRPr lang="en-US" dirty="0"/>
            </a:p>
          </p:txBody>
        </p:sp>
        <p:sp>
          <p:nvSpPr>
            <p:cNvPr id="11" name="TekstniOkvir 10"/>
            <p:cNvSpPr txBox="1"/>
            <p:nvPr/>
          </p:nvSpPr>
          <p:spPr>
            <a:xfrm>
              <a:off x="4080361" y="5380121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 smtClean="0"/>
                <a:t>desetice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8124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Težinske vrijednosti četvorke bitova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Gledajući s desna u lijevo, svaka sljedeća znamenka ima dva puta veću težinsku vrijednost</a:t>
            </a:r>
            <a:r>
              <a:rPr lang="hr-HR" dirty="0" smtClean="0"/>
              <a:t>.</a:t>
            </a:r>
            <a:br>
              <a:rPr lang="hr-HR" dirty="0" smtClean="0"/>
            </a:br>
            <a:endParaRPr lang="hr-HR" dirty="0"/>
          </a:p>
          <a:p>
            <a:r>
              <a:rPr lang="hr-HR" b="1" dirty="0"/>
              <a:t>Težinska vrijednost</a:t>
            </a:r>
            <a:r>
              <a:rPr lang="hr-HR" dirty="0"/>
              <a:t> – vrijednost bita određena mjestom bita u nizu bitova.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  <a:p>
            <a:r>
              <a:rPr lang="hr-HR" b="1" dirty="0"/>
              <a:t>Težinske vrijednosti četvorke </a:t>
            </a:r>
            <a:r>
              <a:rPr lang="hr-HR" dirty="0"/>
              <a:t>bitova su:</a:t>
            </a:r>
          </a:p>
          <a:p>
            <a:endParaRPr lang="en-US" dirty="0"/>
          </a:p>
        </p:txBody>
      </p:sp>
      <p:grpSp>
        <p:nvGrpSpPr>
          <p:cNvPr id="4" name="Grupa 3"/>
          <p:cNvGrpSpPr/>
          <p:nvPr/>
        </p:nvGrpSpPr>
        <p:grpSpPr>
          <a:xfrm>
            <a:off x="1295400" y="4903853"/>
            <a:ext cx="6369162" cy="1214531"/>
            <a:chOff x="5313453" y="4221088"/>
            <a:chExt cx="1333500" cy="283508"/>
          </a:xfrm>
        </p:grpSpPr>
        <p:sp>
          <p:nvSpPr>
            <p:cNvPr id="5" name="Zaobljeni pravokutnik 4"/>
            <p:cNvSpPr>
              <a:spLocks/>
            </p:cNvSpPr>
            <p:nvPr/>
          </p:nvSpPr>
          <p:spPr>
            <a:xfrm>
              <a:off x="6313578" y="4228371"/>
              <a:ext cx="333375" cy="2762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hr-HR" sz="3200" dirty="0">
                  <a:solidFill>
                    <a:srgbClr val="FFFFFF"/>
                  </a:solidFill>
                  <a:ea typeface="Calibri"/>
                  <a:cs typeface="Times New Roman"/>
                </a:rPr>
                <a:t>1</a:t>
              </a:r>
              <a:endParaRPr lang="hr-HR" sz="3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Zaobljeni pravokutnik 5"/>
            <p:cNvSpPr>
              <a:spLocks/>
            </p:cNvSpPr>
            <p:nvPr/>
          </p:nvSpPr>
          <p:spPr>
            <a:xfrm>
              <a:off x="5313453" y="4221088"/>
              <a:ext cx="333375" cy="276225"/>
            </a:xfrm>
            <a:prstGeom prst="round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hr-HR" sz="3200" dirty="0">
                  <a:effectLst/>
                  <a:ea typeface="Calibri"/>
                  <a:cs typeface="Times New Roman"/>
                </a:rPr>
                <a:t>8</a:t>
              </a:r>
            </a:p>
          </p:txBody>
        </p:sp>
        <p:sp>
          <p:nvSpPr>
            <p:cNvPr id="7" name="Zaobljeni pravokutnik 6"/>
            <p:cNvSpPr>
              <a:spLocks/>
            </p:cNvSpPr>
            <p:nvPr/>
          </p:nvSpPr>
          <p:spPr>
            <a:xfrm>
              <a:off x="5646828" y="4221088"/>
              <a:ext cx="333375" cy="276225"/>
            </a:xfrm>
            <a:prstGeom prst="round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hr-HR" sz="3200" dirty="0">
                  <a:effectLst/>
                  <a:ea typeface="Calibri"/>
                  <a:cs typeface="Times New Roman"/>
                </a:rPr>
                <a:t>4</a:t>
              </a:r>
            </a:p>
          </p:txBody>
        </p:sp>
        <p:sp>
          <p:nvSpPr>
            <p:cNvPr id="8" name="Zaobljeni pravokutnik 7"/>
            <p:cNvSpPr>
              <a:spLocks/>
            </p:cNvSpPr>
            <p:nvPr/>
          </p:nvSpPr>
          <p:spPr>
            <a:xfrm>
              <a:off x="5980203" y="4228371"/>
              <a:ext cx="333375" cy="276225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hr-HR" sz="3200" dirty="0">
                  <a:ea typeface="Calibri"/>
                  <a:cs typeface="Times New Roman"/>
                </a:rPr>
                <a:t>2</a:t>
              </a:r>
              <a:endParaRPr lang="hr-HR" sz="3200" dirty="0">
                <a:effectLst/>
                <a:ea typeface="Calibri"/>
                <a:cs typeface="Times New Roman"/>
              </a:endParaRPr>
            </a:p>
          </p:txBody>
        </p:sp>
      </p:grpSp>
      <p:cxnSp>
        <p:nvCxnSpPr>
          <p:cNvPr id="10" name="Ravni poveznik sa strelicom 9"/>
          <p:cNvCxnSpPr/>
          <p:nvPr/>
        </p:nvCxnSpPr>
        <p:spPr>
          <a:xfrm flipH="1">
            <a:off x="1447800" y="6248400"/>
            <a:ext cx="62167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6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Težinske vrijednosti četvorke bitova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Čemu nam uopće služe ove težinske vrijednost?</a:t>
            </a:r>
          </a:p>
          <a:p>
            <a:r>
              <a:rPr lang="hr-HR" dirty="0" smtClean="0"/>
              <a:t>Kako bi mogli preračunavati binarni broj u dekadski broj i obrnuto. </a:t>
            </a:r>
          </a:p>
          <a:p>
            <a:r>
              <a:rPr lang="hr-HR" i="1" u="sng" dirty="0" smtClean="0"/>
              <a:t>Primjer 1.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Koristeći </a:t>
            </a:r>
            <a:r>
              <a:rPr lang="hr-HR" dirty="0"/>
              <a:t>težinske vrijednosti četvorke bitova, izračunajmo dekadski broj koji je zapisan četvorkom 1100</a:t>
            </a:r>
            <a:r>
              <a:rPr lang="hr-HR" dirty="0" smtClean="0"/>
              <a:t>:</a:t>
            </a:r>
            <a:endParaRPr lang="hr-HR" dirty="0"/>
          </a:p>
          <a:p>
            <a:pPr marL="0" indent="0">
              <a:buNone/>
            </a:pPr>
            <a:r>
              <a:rPr lang="hr-HR" b="1" dirty="0" smtClean="0"/>
              <a:t>1100</a:t>
            </a:r>
            <a:r>
              <a:rPr lang="hr-HR" sz="1600" b="1" dirty="0" smtClean="0"/>
              <a:t>(2)</a:t>
            </a:r>
            <a:r>
              <a:rPr lang="hr-HR" sz="3200" dirty="0" smtClean="0"/>
              <a:t> </a:t>
            </a:r>
            <a:r>
              <a:rPr lang="hr-HR" dirty="0"/>
              <a:t>= </a:t>
            </a:r>
            <a:r>
              <a:rPr lang="hr-HR" b="1" dirty="0"/>
              <a:t>1</a:t>
            </a:r>
            <a:r>
              <a:rPr lang="hr-HR" dirty="0"/>
              <a:t> ∙ 8 + </a:t>
            </a:r>
            <a:r>
              <a:rPr lang="hr-HR" b="1" dirty="0"/>
              <a:t>1</a:t>
            </a:r>
            <a:r>
              <a:rPr lang="hr-HR" dirty="0"/>
              <a:t> ∙ 4 + </a:t>
            </a:r>
            <a:r>
              <a:rPr lang="hr-HR" b="1" dirty="0"/>
              <a:t>0</a:t>
            </a:r>
            <a:r>
              <a:rPr lang="hr-HR" dirty="0"/>
              <a:t> ∙ 2 + </a:t>
            </a:r>
            <a:r>
              <a:rPr lang="hr-HR" b="1" dirty="0"/>
              <a:t>0</a:t>
            </a:r>
            <a:r>
              <a:rPr lang="hr-HR" dirty="0"/>
              <a:t> ∙ 1 =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          =    8   </a:t>
            </a:r>
            <a:r>
              <a:rPr lang="hr-HR" dirty="0"/>
              <a:t>+ </a:t>
            </a:r>
            <a:r>
              <a:rPr lang="hr-HR" dirty="0" smtClean="0"/>
              <a:t>  4    +     </a:t>
            </a:r>
            <a:r>
              <a:rPr lang="hr-HR" dirty="0" err="1"/>
              <a:t>0</a:t>
            </a:r>
            <a:r>
              <a:rPr lang="hr-HR" dirty="0"/>
              <a:t> </a:t>
            </a:r>
            <a:r>
              <a:rPr lang="hr-HR" dirty="0" smtClean="0"/>
              <a:t>  +    0    = </a:t>
            </a:r>
            <a:br>
              <a:rPr lang="hr-HR" dirty="0" smtClean="0"/>
            </a:br>
            <a:r>
              <a:rPr lang="hr-HR" dirty="0" smtClean="0"/>
              <a:t>           =   </a:t>
            </a:r>
            <a:r>
              <a:rPr lang="hr-HR" b="1" dirty="0" smtClean="0"/>
              <a:t>12 </a:t>
            </a:r>
            <a:r>
              <a:rPr lang="hr-HR" sz="1600" b="1" dirty="0" smtClean="0"/>
              <a:t>(10)</a:t>
            </a:r>
            <a:endParaRPr lang="hr-HR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90807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Težinske vrijednosti četvorke bitova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u="sng" dirty="0" smtClean="0"/>
              <a:t>Zadatak 1.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Preračunajte </a:t>
            </a:r>
            <a:r>
              <a:rPr lang="hr-HR" dirty="0"/>
              <a:t>sljedeće četvorke bitova u dekadski broj:</a:t>
            </a:r>
            <a:endParaRPr lang="en-US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773100"/>
              </p:ext>
            </p:extLst>
          </p:nvPr>
        </p:nvGraphicFramePr>
        <p:xfrm>
          <a:off x="2072680" y="2667000"/>
          <a:ext cx="2664295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273"/>
                <a:gridCol w="1728022"/>
              </a:tblGrid>
              <a:tr h="23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Četvorka bitova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Dekadski broj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228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0111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1101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0110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1110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197360"/>
              </p:ext>
            </p:extLst>
          </p:nvPr>
        </p:nvGraphicFramePr>
        <p:xfrm>
          <a:off x="4953000" y="2667000"/>
          <a:ext cx="2880321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0107"/>
                <a:gridCol w="1920214"/>
              </a:tblGrid>
              <a:tr h="2311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Četvorka bitova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Dekadski broj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0001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0101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0100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0000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02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Težinske vrijednosti četvorke bitova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u="sng" dirty="0" smtClean="0"/>
              <a:t>Zadatak 1. (rješenja)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Preračunajte </a:t>
            </a:r>
            <a:r>
              <a:rPr lang="hr-HR" dirty="0"/>
              <a:t>sljedeće četvorke bitova u dekadski broj: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591055"/>
              </p:ext>
            </p:extLst>
          </p:nvPr>
        </p:nvGraphicFramePr>
        <p:xfrm>
          <a:off x="1981200" y="2759710"/>
          <a:ext cx="2664295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273"/>
                <a:gridCol w="1728022"/>
              </a:tblGrid>
              <a:tr h="23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Četvorka bitova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Dekadski broj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15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9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3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228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0111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7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1101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13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0110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6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1110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14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680708"/>
              </p:ext>
            </p:extLst>
          </p:nvPr>
        </p:nvGraphicFramePr>
        <p:xfrm>
          <a:off x="4861520" y="2759710"/>
          <a:ext cx="2880321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0107"/>
                <a:gridCol w="1920214"/>
              </a:tblGrid>
              <a:tr h="2311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Četvorka bitova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Dekadski broj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8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0001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1100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12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0101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0100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0000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24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Težinske vrijednosti </a:t>
            </a:r>
            <a:r>
              <a:rPr lang="hr-HR" dirty="0" smtClean="0"/>
              <a:t>BAJTA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Gledajući s desna u lijevo, svaka sljedeća znamenka ima dva puta veću težinsku vrijednost</a:t>
            </a:r>
            <a:r>
              <a:rPr lang="hr-HR" dirty="0" smtClean="0"/>
              <a:t>.</a:t>
            </a:r>
            <a:br>
              <a:rPr lang="hr-HR" dirty="0" smtClean="0"/>
            </a:br>
            <a:endParaRPr lang="hr-HR" dirty="0"/>
          </a:p>
          <a:p>
            <a:r>
              <a:rPr lang="hr-HR" b="1" dirty="0"/>
              <a:t>Težinska vrijednost</a:t>
            </a:r>
            <a:r>
              <a:rPr lang="hr-HR" dirty="0"/>
              <a:t> – vrijednost bita određena mjestom bita u nizu bitova.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  <a:p>
            <a:r>
              <a:rPr lang="hr-HR" b="1" dirty="0"/>
              <a:t>Težinske vrijednosti </a:t>
            </a:r>
            <a:r>
              <a:rPr lang="hr-HR" b="1" dirty="0" smtClean="0"/>
              <a:t>BAJTA </a:t>
            </a:r>
            <a:r>
              <a:rPr lang="hr-HR" dirty="0" smtClean="0"/>
              <a:t>su</a:t>
            </a:r>
            <a:r>
              <a:rPr lang="hr-HR" dirty="0"/>
              <a:t>:</a:t>
            </a:r>
          </a:p>
          <a:p>
            <a:endParaRPr lang="en-US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68342" y="4953000"/>
            <a:ext cx="7323334" cy="989786"/>
          </a:xfrm>
          <a:prstGeom prst="rect">
            <a:avLst/>
          </a:prstGeom>
        </p:spPr>
      </p:pic>
      <p:cxnSp>
        <p:nvCxnSpPr>
          <p:cNvPr id="16" name="Ravni poveznik sa strelicom 15"/>
          <p:cNvCxnSpPr/>
          <p:nvPr/>
        </p:nvCxnSpPr>
        <p:spPr>
          <a:xfrm flipH="1">
            <a:off x="914400" y="6172200"/>
            <a:ext cx="7391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Težinske vrijednosti </a:t>
            </a:r>
            <a:r>
              <a:rPr lang="hr-HR" dirty="0" smtClean="0"/>
              <a:t>BAJTA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Ponovimo, čemu nam služe težinske vrijednosti?</a:t>
            </a:r>
          </a:p>
          <a:p>
            <a:r>
              <a:rPr lang="hr-HR" dirty="0" smtClean="0"/>
              <a:t>Kako bi mogli preračunavati binarni broj u dekadski broj i obrnuto.</a:t>
            </a:r>
          </a:p>
          <a:p>
            <a:r>
              <a:rPr lang="hr-HR" i="1" u="sng" dirty="0" smtClean="0"/>
              <a:t>Primjer 1.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Koristeći </a:t>
            </a:r>
            <a:r>
              <a:rPr lang="hr-HR" dirty="0"/>
              <a:t>težinske vrijednosti bitova u bajtu, izračunajmo dekadski broj koji je zapisan </a:t>
            </a:r>
            <a:r>
              <a:rPr lang="hr-HR" dirty="0" smtClean="0"/>
              <a:t>bajtom </a:t>
            </a:r>
            <a:r>
              <a:rPr lang="hr-HR" b="1" dirty="0" smtClean="0"/>
              <a:t>10101010</a:t>
            </a:r>
            <a:r>
              <a:rPr lang="hr-HR" dirty="0" smtClean="0"/>
              <a:t>:</a:t>
            </a:r>
            <a:endParaRPr lang="hr-HR" dirty="0"/>
          </a:p>
          <a:p>
            <a:pPr marL="0" indent="0">
              <a:buNone/>
            </a:pPr>
            <a:r>
              <a:rPr lang="hr-HR" b="1" dirty="0"/>
              <a:t>10101010</a:t>
            </a:r>
            <a:r>
              <a:rPr lang="hr-HR" sz="1600" b="1" dirty="0" smtClean="0"/>
              <a:t>(2)</a:t>
            </a:r>
            <a:r>
              <a:rPr lang="hr-HR" sz="3200" dirty="0" smtClean="0"/>
              <a:t> </a:t>
            </a:r>
            <a:r>
              <a:rPr lang="hr-HR" dirty="0"/>
              <a:t>= </a:t>
            </a:r>
            <a:r>
              <a:rPr lang="hr-HR" b="1" dirty="0"/>
              <a:t>1</a:t>
            </a:r>
            <a:r>
              <a:rPr lang="hr-HR" dirty="0"/>
              <a:t> ∙ </a:t>
            </a:r>
            <a:r>
              <a:rPr lang="hr-HR" dirty="0" smtClean="0"/>
              <a:t>128 </a:t>
            </a:r>
            <a:r>
              <a:rPr lang="hr-HR" dirty="0"/>
              <a:t>+ </a:t>
            </a:r>
            <a:r>
              <a:rPr lang="hr-HR" b="1" dirty="0"/>
              <a:t>0</a:t>
            </a:r>
            <a:r>
              <a:rPr lang="hr-HR" dirty="0" smtClean="0"/>
              <a:t> </a:t>
            </a:r>
            <a:r>
              <a:rPr lang="hr-HR" dirty="0"/>
              <a:t>∙ </a:t>
            </a:r>
            <a:r>
              <a:rPr lang="hr-HR" dirty="0" smtClean="0"/>
              <a:t>64 </a:t>
            </a:r>
            <a:r>
              <a:rPr lang="hr-HR" dirty="0"/>
              <a:t>+ </a:t>
            </a:r>
            <a:r>
              <a:rPr lang="hr-HR" b="1" dirty="0"/>
              <a:t>1</a:t>
            </a:r>
            <a:r>
              <a:rPr lang="hr-HR" dirty="0" smtClean="0"/>
              <a:t> </a:t>
            </a:r>
            <a:r>
              <a:rPr lang="hr-HR" dirty="0"/>
              <a:t>∙ </a:t>
            </a:r>
            <a:r>
              <a:rPr lang="hr-HR" dirty="0" smtClean="0"/>
              <a:t>32 </a:t>
            </a:r>
            <a:r>
              <a:rPr lang="hr-HR" dirty="0"/>
              <a:t>+ </a:t>
            </a:r>
            <a:r>
              <a:rPr lang="hr-HR" b="1" dirty="0" smtClean="0"/>
              <a:t>0</a:t>
            </a:r>
            <a:r>
              <a:rPr lang="hr-HR" dirty="0" smtClean="0"/>
              <a:t> ∙ 16 +</a:t>
            </a:r>
            <a:r>
              <a:rPr lang="hr-HR" b="1" dirty="0"/>
              <a:t> </a:t>
            </a:r>
            <a:r>
              <a:rPr lang="hr-HR" b="1" dirty="0" smtClean="0"/>
              <a:t>1</a:t>
            </a:r>
            <a:r>
              <a:rPr lang="hr-HR" dirty="0" smtClean="0"/>
              <a:t> </a:t>
            </a:r>
            <a:r>
              <a:rPr lang="hr-HR" dirty="0"/>
              <a:t>∙ </a:t>
            </a:r>
            <a:r>
              <a:rPr lang="hr-HR" dirty="0" smtClean="0"/>
              <a:t>8+</a:t>
            </a:r>
            <a:r>
              <a:rPr lang="hr-HR" b="1" dirty="0"/>
              <a:t> </a:t>
            </a:r>
            <a:r>
              <a:rPr lang="hr-HR" b="1" dirty="0" smtClean="0"/>
              <a:t>		     0</a:t>
            </a:r>
            <a:r>
              <a:rPr lang="hr-HR" dirty="0" smtClean="0"/>
              <a:t> </a:t>
            </a:r>
            <a:r>
              <a:rPr lang="hr-HR" dirty="0"/>
              <a:t>∙ </a:t>
            </a:r>
            <a:r>
              <a:rPr lang="hr-HR" dirty="0" smtClean="0"/>
              <a:t>4+ </a:t>
            </a:r>
            <a:r>
              <a:rPr lang="hr-HR" b="1" dirty="0"/>
              <a:t>1</a:t>
            </a:r>
            <a:r>
              <a:rPr lang="hr-HR" dirty="0"/>
              <a:t> ∙ </a:t>
            </a:r>
            <a:r>
              <a:rPr lang="hr-HR" dirty="0" smtClean="0"/>
              <a:t>2+</a:t>
            </a:r>
            <a:r>
              <a:rPr lang="hr-HR" b="1" dirty="0"/>
              <a:t> 0</a:t>
            </a:r>
            <a:r>
              <a:rPr lang="hr-HR" dirty="0"/>
              <a:t> ∙ </a:t>
            </a:r>
            <a:r>
              <a:rPr lang="hr-HR" dirty="0" smtClean="0"/>
              <a:t>1</a:t>
            </a:r>
            <a:br>
              <a:rPr lang="hr-HR" dirty="0" smtClean="0"/>
            </a:br>
            <a:r>
              <a:rPr lang="hr-HR" dirty="0" smtClean="0"/>
              <a:t>           		   =  128 + 0 + 32 + 0 +</a:t>
            </a:r>
            <a:r>
              <a:rPr lang="hr-HR" dirty="0"/>
              <a:t> </a:t>
            </a:r>
            <a:r>
              <a:rPr lang="hr-HR" dirty="0" err="1" smtClean="0"/>
              <a:t>8</a:t>
            </a:r>
            <a:r>
              <a:rPr lang="hr-HR" dirty="0" smtClean="0"/>
              <a:t> + 0 + </a:t>
            </a:r>
            <a:r>
              <a:rPr lang="hr-HR" dirty="0" err="1" smtClean="0"/>
              <a:t>2</a:t>
            </a:r>
            <a:r>
              <a:rPr lang="hr-HR" dirty="0" smtClean="0"/>
              <a:t> + 0  </a:t>
            </a:r>
            <a:br>
              <a:rPr lang="hr-HR" dirty="0" smtClean="0"/>
            </a:br>
            <a:r>
              <a:rPr lang="hr-HR" dirty="0" smtClean="0"/>
              <a:t>                         =  </a:t>
            </a:r>
            <a:r>
              <a:rPr lang="hr-HR" b="1" dirty="0" smtClean="0"/>
              <a:t>170 </a:t>
            </a:r>
            <a:r>
              <a:rPr lang="hr-HR" sz="1600" b="1" dirty="0" smtClean="0"/>
              <a:t>(10)</a:t>
            </a:r>
            <a:endParaRPr lang="hr-HR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44789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Težinske vrijednosti </a:t>
            </a:r>
            <a:r>
              <a:rPr lang="hr-HR" dirty="0" smtClean="0"/>
              <a:t>BAJTA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u="sng" dirty="0" smtClean="0"/>
              <a:t>Primjer 2.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Koristeći </a:t>
            </a:r>
            <a:r>
              <a:rPr lang="hr-HR" dirty="0"/>
              <a:t>težinske vrijednosti bitova u bajtu, izračunajmo dekadski broj koji je zapisan </a:t>
            </a:r>
            <a:r>
              <a:rPr lang="hr-HR" dirty="0" smtClean="0"/>
              <a:t>bajtom </a:t>
            </a:r>
            <a:r>
              <a:rPr lang="hr-HR" b="1" dirty="0"/>
              <a:t>01101100 </a:t>
            </a:r>
            <a:r>
              <a:rPr lang="hr-HR" dirty="0" smtClean="0"/>
              <a:t>:</a:t>
            </a:r>
            <a:endParaRPr lang="hr-HR" dirty="0"/>
          </a:p>
          <a:p>
            <a:pPr marL="0" indent="0">
              <a:buNone/>
            </a:pPr>
            <a:r>
              <a:rPr lang="hr-HR" b="1" dirty="0"/>
              <a:t>01101100</a:t>
            </a:r>
            <a:r>
              <a:rPr lang="hr-HR" sz="1600" b="1" dirty="0" smtClean="0"/>
              <a:t>(2)</a:t>
            </a:r>
            <a:r>
              <a:rPr lang="hr-HR" sz="3200" dirty="0" smtClean="0"/>
              <a:t> </a:t>
            </a:r>
            <a:r>
              <a:rPr lang="hr-HR" dirty="0"/>
              <a:t>= </a:t>
            </a:r>
            <a:r>
              <a:rPr lang="hr-HR" b="1" dirty="0"/>
              <a:t>0</a:t>
            </a:r>
            <a:r>
              <a:rPr lang="hr-HR" dirty="0" smtClean="0"/>
              <a:t> </a:t>
            </a:r>
            <a:r>
              <a:rPr lang="hr-HR" dirty="0"/>
              <a:t>∙ </a:t>
            </a:r>
            <a:r>
              <a:rPr lang="hr-HR" dirty="0" smtClean="0"/>
              <a:t>128 </a:t>
            </a:r>
            <a:r>
              <a:rPr lang="hr-HR" dirty="0"/>
              <a:t>+ </a:t>
            </a:r>
            <a:r>
              <a:rPr lang="hr-HR" b="1" dirty="0"/>
              <a:t>1</a:t>
            </a:r>
            <a:r>
              <a:rPr lang="hr-HR" dirty="0" smtClean="0"/>
              <a:t> </a:t>
            </a:r>
            <a:r>
              <a:rPr lang="hr-HR" dirty="0"/>
              <a:t>∙ </a:t>
            </a:r>
            <a:r>
              <a:rPr lang="hr-HR" dirty="0" smtClean="0"/>
              <a:t>64 </a:t>
            </a:r>
            <a:r>
              <a:rPr lang="hr-HR" dirty="0"/>
              <a:t>+ </a:t>
            </a:r>
            <a:r>
              <a:rPr lang="hr-HR" b="1" dirty="0"/>
              <a:t>1</a:t>
            </a:r>
            <a:r>
              <a:rPr lang="hr-HR" dirty="0" smtClean="0"/>
              <a:t> </a:t>
            </a:r>
            <a:r>
              <a:rPr lang="hr-HR" dirty="0"/>
              <a:t>∙ </a:t>
            </a:r>
            <a:r>
              <a:rPr lang="hr-HR" dirty="0" smtClean="0"/>
              <a:t>32 </a:t>
            </a:r>
            <a:r>
              <a:rPr lang="hr-HR" dirty="0"/>
              <a:t>+ </a:t>
            </a:r>
            <a:r>
              <a:rPr lang="hr-HR" b="1" dirty="0" smtClean="0"/>
              <a:t>0</a:t>
            </a:r>
            <a:r>
              <a:rPr lang="hr-HR" dirty="0" smtClean="0"/>
              <a:t> ∙ 16 +</a:t>
            </a:r>
            <a:r>
              <a:rPr lang="hr-HR" b="1" dirty="0"/>
              <a:t> </a:t>
            </a:r>
            <a:r>
              <a:rPr lang="hr-HR" b="1" dirty="0" smtClean="0"/>
              <a:t>1</a:t>
            </a:r>
            <a:r>
              <a:rPr lang="hr-HR" dirty="0" smtClean="0"/>
              <a:t> </a:t>
            </a:r>
            <a:r>
              <a:rPr lang="hr-HR" dirty="0"/>
              <a:t>∙ </a:t>
            </a:r>
            <a:r>
              <a:rPr lang="hr-HR" dirty="0" smtClean="0"/>
              <a:t>8+</a:t>
            </a:r>
            <a:r>
              <a:rPr lang="hr-HR" b="1" dirty="0"/>
              <a:t> </a:t>
            </a:r>
            <a:r>
              <a:rPr lang="hr-HR" b="1" dirty="0" smtClean="0"/>
              <a:t>		     1</a:t>
            </a:r>
            <a:r>
              <a:rPr lang="hr-HR" dirty="0" smtClean="0"/>
              <a:t> </a:t>
            </a:r>
            <a:r>
              <a:rPr lang="hr-HR" dirty="0"/>
              <a:t>∙ </a:t>
            </a:r>
            <a:r>
              <a:rPr lang="hr-HR" dirty="0" smtClean="0"/>
              <a:t>4+ </a:t>
            </a:r>
            <a:r>
              <a:rPr lang="hr-HR" b="1" dirty="0" smtClean="0"/>
              <a:t>0</a:t>
            </a:r>
            <a:r>
              <a:rPr lang="hr-HR" dirty="0" smtClean="0"/>
              <a:t> </a:t>
            </a:r>
            <a:r>
              <a:rPr lang="hr-HR" dirty="0"/>
              <a:t>∙ </a:t>
            </a:r>
            <a:r>
              <a:rPr lang="hr-HR" dirty="0" smtClean="0"/>
              <a:t>2+</a:t>
            </a:r>
            <a:r>
              <a:rPr lang="hr-HR" b="1" dirty="0"/>
              <a:t> 0</a:t>
            </a:r>
            <a:r>
              <a:rPr lang="hr-HR" dirty="0"/>
              <a:t> ∙ </a:t>
            </a:r>
            <a:r>
              <a:rPr lang="hr-HR" dirty="0" smtClean="0"/>
              <a:t>1</a:t>
            </a:r>
            <a:br>
              <a:rPr lang="hr-HR" dirty="0" smtClean="0"/>
            </a:br>
            <a:r>
              <a:rPr lang="hr-HR" dirty="0" smtClean="0"/>
              <a:t>           		   =  </a:t>
            </a:r>
            <a:r>
              <a:rPr lang="hr-HR" dirty="0"/>
              <a:t>0</a:t>
            </a:r>
            <a:r>
              <a:rPr lang="hr-HR" dirty="0" smtClean="0"/>
              <a:t> + 64 + 32 + 0 +</a:t>
            </a:r>
            <a:r>
              <a:rPr lang="hr-HR" dirty="0"/>
              <a:t> </a:t>
            </a:r>
            <a:r>
              <a:rPr lang="hr-HR" dirty="0" err="1" smtClean="0"/>
              <a:t>8</a:t>
            </a:r>
            <a:r>
              <a:rPr lang="hr-HR" dirty="0" smtClean="0"/>
              <a:t> + 4 + </a:t>
            </a:r>
            <a:r>
              <a:rPr lang="hr-HR" dirty="0" err="1"/>
              <a:t>0</a:t>
            </a:r>
            <a:r>
              <a:rPr lang="hr-HR" dirty="0" smtClean="0"/>
              <a:t> + 0  </a:t>
            </a:r>
            <a:br>
              <a:rPr lang="hr-HR" dirty="0" smtClean="0"/>
            </a:br>
            <a:r>
              <a:rPr lang="hr-HR" dirty="0" smtClean="0"/>
              <a:t>                         =  </a:t>
            </a:r>
            <a:r>
              <a:rPr lang="hr-HR" b="1" dirty="0" smtClean="0"/>
              <a:t>108 </a:t>
            </a:r>
            <a:r>
              <a:rPr lang="hr-HR" sz="1600" b="1" dirty="0" smtClean="0"/>
              <a:t>(10)</a:t>
            </a:r>
            <a:endParaRPr lang="hr-HR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41879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Težinske vrijednosti </a:t>
            </a:r>
            <a:r>
              <a:rPr lang="hr-HR" dirty="0" smtClean="0"/>
              <a:t>BAJTA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u="sng" dirty="0" smtClean="0"/>
              <a:t>Zadatak 1.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Preračunajte </a:t>
            </a:r>
            <a:r>
              <a:rPr lang="hr-HR" dirty="0"/>
              <a:t>sljedeće vrijednosti bitova u bajtu </a:t>
            </a:r>
            <a:r>
              <a:rPr lang="hr-HR" dirty="0" smtClean="0"/>
              <a:t>u </a:t>
            </a:r>
            <a:r>
              <a:rPr lang="hr-HR" dirty="0"/>
              <a:t>dekadski broj:</a:t>
            </a:r>
            <a:endParaRPr lang="en-US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279022"/>
              </p:ext>
            </p:extLst>
          </p:nvPr>
        </p:nvGraphicFramePr>
        <p:xfrm>
          <a:off x="2072680" y="3011424"/>
          <a:ext cx="2664295" cy="30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0120"/>
                <a:gridCol w="1384175"/>
              </a:tblGrid>
              <a:tr h="23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Bajt 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Dekadski broj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11111011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10111001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10010011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00110111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228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01111101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11010110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01101110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11100010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348182"/>
              </p:ext>
            </p:extLst>
          </p:nvPr>
        </p:nvGraphicFramePr>
        <p:xfrm>
          <a:off x="4953000" y="3011424"/>
          <a:ext cx="2880321" cy="30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/>
                <a:gridCol w="1661121"/>
              </a:tblGrid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Bajt 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Dekadski broj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10001110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00101010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1010</a:t>
                      </a: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0001</a:t>
                      </a: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1100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1100</a:t>
                      </a: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0101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01010100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0100</a:t>
                      </a: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0000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0000</a:t>
                      </a: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59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Težinske vrijednosti </a:t>
            </a:r>
            <a:r>
              <a:rPr lang="hr-HR" dirty="0" smtClean="0"/>
              <a:t>BAJTA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u="sng" dirty="0" smtClean="0"/>
              <a:t>Zadatak 2. (rješenja)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Preračunajte </a:t>
            </a:r>
            <a:r>
              <a:rPr lang="hr-HR" dirty="0"/>
              <a:t>sljedeće vrijednosti bitova u bajtu </a:t>
            </a:r>
            <a:r>
              <a:rPr lang="hr-HR" dirty="0" smtClean="0"/>
              <a:t>u </a:t>
            </a:r>
            <a:r>
              <a:rPr lang="hr-HR" dirty="0"/>
              <a:t>dekadski broj:</a:t>
            </a:r>
            <a:endParaRPr lang="en-US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851672"/>
              </p:ext>
            </p:extLst>
          </p:nvPr>
        </p:nvGraphicFramePr>
        <p:xfrm>
          <a:off x="2072680" y="3099816"/>
          <a:ext cx="2664295" cy="30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0120"/>
                <a:gridCol w="1384175"/>
              </a:tblGrid>
              <a:tr h="23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Bajt 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Dekadski broj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11111011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251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10111001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185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10010011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147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00110111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55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228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01111101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125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11010110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214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01101110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110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6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11100010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226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207320"/>
              </p:ext>
            </p:extLst>
          </p:nvPr>
        </p:nvGraphicFramePr>
        <p:xfrm>
          <a:off x="4953000" y="3099816"/>
          <a:ext cx="2880321" cy="30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/>
                <a:gridCol w="1661121"/>
              </a:tblGrid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Bajt 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Dekadski broj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10001110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139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00101010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42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1010</a:t>
                      </a: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161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0001</a:t>
                      </a: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1100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28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1100</a:t>
                      </a: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0101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197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01010100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84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0100</a:t>
                      </a: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0000</a:t>
                      </a:r>
                      <a:endParaRPr lang="hr-HR" sz="20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64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0000</a:t>
                      </a: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1110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14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65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radi računalo?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Računala „pričaju” svojim jezikom.</a:t>
            </a:r>
          </a:p>
          <a:p>
            <a:r>
              <a:rPr lang="hr-HR" dirty="0" smtClean="0"/>
              <a:t>Kada im zadamo da nešto naprave, računala to pretvaraju u sebi razumljiv jezik i tek tada rješavaju to što smo im zadali. </a:t>
            </a:r>
          </a:p>
          <a:p>
            <a:r>
              <a:rPr lang="hr-HR" dirty="0" smtClean="0"/>
              <a:t>Dobivena rješenja opet pretvaraju u oblik koji mi ljudi razumijemo. </a:t>
            </a:r>
          </a:p>
          <a:p>
            <a:r>
              <a:rPr lang="hr-HR" dirty="0" smtClean="0"/>
              <a:t>Sve to rade jako brzo pa mi nemamo dojam da se išta posebno događa unutar njih.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Pretvaranje dekadskog broja u binarni</a:t>
            </a:r>
            <a:endParaRPr lang="en-US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7011585"/>
              </p:ext>
            </p:extLst>
          </p:nvPr>
        </p:nvGraphicFramePr>
        <p:xfrm>
          <a:off x="381000" y="3830320"/>
          <a:ext cx="8504240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3030"/>
                <a:gridCol w="1063030"/>
                <a:gridCol w="1063030"/>
                <a:gridCol w="1063030"/>
                <a:gridCol w="1063030"/>
                <a:gridCol w="1063030"/>
                <a:gridCol w="1063030"/>
                <a:gridCol w="10630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zervirano mjesto sadržaja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i="1" u="sng" dirty="0" smtClean="0"/>
              <a:t>Zadatak 1.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Koristeći se težinskim vrijednostima bajtova preračunaj dekadski broj u binarni broj:</a:t>
            </a:r>
          </a:p>
          <a:p>
            <a:pPr marL="0" indent="0">
              <a:buNone/>
            </a:pPr>
            <a:r>
              <a:rPr lang="hr-HR" dirty="0" smtClean="0"/>
              <a:t>   204 </a:t>
            </a:r>
            <a:r>
              <a:rPr lang="hr-HR" sz="1400" dirty="0" smtClean="0"/>
              <a:t>(10) </a:t>
            </a:r>
            <a:r>
              <a:rPr lang="hr-HR" dirty="0" smtClean="0"/>
              <a:t>=                   </a:t>
            </a:r>
            <a:r>
              <a:rPr lang="hr-HR" sz="1400" dirty="0" smtClean="0"/>
              <a:t>(2)</a:t>
            </a:r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920198"/>
              </p:ext>
            </p:extLst>
          </p:nvPr>
        </p:nvGraphicFramePr>
        <p:xfrm>
          <a:off x="381000" y="3810000"/>
          <a:ext cx="8504240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3030"/>
                <a:gridCol w="1063030"/>
                <a:gridCol w="1063030"/>
                <a:gridCol w="1063030"/>
                <a:gridCol w="1063030"/>
                <a:gridCol w="1063030"/>
                <a:gridCol w="1063030"/>
                <a:gridCol w="10630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niOkvir 6"/>
          <p:cNvSpPr txBox="1"/>
          <p:nvPr/>
        </p:nvSpPr>
        <p:spPr>
          <a:xfrm>
            <a:off x="1828800" y="2819400"/>
            <a:ext cx="1678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11001100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320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Pretvaranje dekadskog broja u binarni</a:t>
            </a:r>
            <a:endParaRPr lang="en-US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1397076"/>
              </p:ext>
            </p:extLst>
          </p:nvPr>
        </p:nvGraphicFramePr>
        <p:xfrm>
          <a:off x="381000" y="3830320"/>
          <a:ext cx="8504240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3030"/>
                <a:gridCol w="1063030"/>
                <a:gridCol w="1063030"/>
                <a:gridCol w="1063030"/>
                <a:gridCol w="1063030"/>
                <a:gridCol w="1063030"/>
                <a:gridCol w="1063030"/>
                <a:gridCol w="10630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zervirano mjesto sadržaja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i="1" u="sng" dirty="0" smtClean="0"/>
              <a:t>Zadatak 1.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Koristeći se težinskim vrijednostima bajtova preračunaj dekadski broj u binarni broj:</a:t>
            </a:r>
          </a:p>
          <a:p>
            <a:pPr marL="0" indent="0">
              <a:buNone/>
            </a:pPr>
            <a:r>
              <a:rPr lang="hr-HR" dirty="0" smtClean="0"/>
              <a:t>   234</a:t>
            </a:r>
            <a:r>
              <a:rPr lang="hr-HR" sz="1400" dirty="0" smtClean="0"/>
              <a:t>(10) </a:t>
            </a:r>
            <a:r>
              <a:rPr lang="hr-HR" dirty="0" smtClean="0"/>
              <a:t>=                   </a:t>
            </a:r>
            <a:r>
              <a:rPr lang="hr-HR" sz="1400" dirty="0" smtClean="0"/>
              <a:t>(2)</a:t>
            </a:r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628156"/>
              </p:ext>
            </p:extLst>
          </p:nvPr>
        </p:nvGraphicFramePr>
        <p:xfrm>
          <a:off x="381000" y="3810000"/>
          <a:ext cx="8504240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3030"/>
                <a:gridCol w="1063030"/>
                <a:gridCol w="1063030"/>
                <a:gridCol w="1063030"/>
                <a:gridCol w="1063030"/>
                <a:gridCol w="1063030"/>
                <a:gridCol w="1063030"/>
                <a:gridCol w="10630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niOkvir 6"/>
          <p:cNvSpPr txBox="1"/>
          <p:nvPr/>
        </p:nvSpPr>
        <p:spPr>
          <a:xfrm>
            <a:off x="1752600" y="2819400"/>
            <a:ext cx="1612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11101010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26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 za ponavljanje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Objasni što je </a:t>
            </a:r>
            <a:r>
              <a:rPr lang="hr-HR" b="1" dirty="0" smtClean="0"/>
              <a:t>dekadski brojevni sustav</a:t>
            </a:r>
            <a:r>
              <a:rPr lang="hr-HR" dirty="0" smtClean="0"/>
              <a:t> (od koliko se znamenaka sastoji i koje su to znamenke, koja je baza tog sustava i tko računa njime?).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Objasni što je </a:t>
            </a:r>
            <a:r>
              <a:rPr lang="hr-HR" b="1" dirty="0" smtClean="0"/>
              <a:t>binarni </a:t>
            </a:r>
            <a:r>
              <a:rPr lang="hr-HR" b="1" dirty="0"/>
              <a:t>brojevni sustav</a:t>
            </a:r>
            <a:r>
              <a:rPr lang="hr-HR" dirty="0"/>
              <a:t> (od koliko se znamenaka sastoji i koje su to znamenke, koja je baza tog sustava i tko računa njime</a:t>
            </a:r>
            <a:r>
              <a:rPr lang="hr-HR" dirty="0" smtClean="0"/>
              <a:t>?).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Što je skraćenica </a:t>
            </a:r>
            <a:r>
              <a:rPr lang="hr-HR" b="1" dirty="0" smtClean="0"/>
              <a:t>bit</a:t>
            </a:r>
            <a:r>
              <a:rPr lang="hr-HR" dirty="0" smtClean="0"/>
              <a:t> i od koje riječi dolazi?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Koliko stanja može imati jedan bit?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Koliko </a:t>
            </a:r>
            <a:r>
              <a:rPr lang="hr-HR" dirty="0" smtClean="0"/>
              <a:t>mogućih stanja mogu imati 2, 3 i 4 bita?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Koliko mogućih stanja mogu </a:t>
            </a:r>
            <a:r>
              <a:rPr lang="hr-HR" dirty="0" smtClean="0"/>
              <a:t>imati 5, 6 i 7 bitova?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Kojim načinom dolazimo do mogućih stanja bitova navedenih u gornjim primjerima?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254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 za ponavljanje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Što je četvorka bitova?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Što je </a:t>
            </a:r>
            <a:r>
              <a:rPr lang="hr-HR" b="1" dirty="0" smtClean="0"/>
              <a:t>bajt</a:t>
            </a:r>
            <a:r>
              <a:rPr lang="hr-HR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Koliko mogućih stanja ili kombinacija možeš zapisati jednim bajtom?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Što je težinska vrijednost?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Čemu služe težinske vrijednosti?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Koje su težinske vrijednosti četvorke bitova?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Koje su težinske vrijednosti </a:t>
            </a:r>
            <a:r>
              <a:rPr lang="hr-HR" dirty="0" smtClean="0"/>
              <a:t>bajta?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Koji bit u nekom nizu bitova (četvorka bitova ili bajt) ima najmanju, a koji najveću težinsku vrijednost?</a:t>
            </a:r>
            <a:endParaRPr lang="hr-HR" dirty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46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radi računalo?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K</a:t>
            </a:r>
            <a:r>
              <a:rPr lang="hr-HR" dirty="0" smtClean="0"/>
              <a:t>ojim znamenkama se u svakodnevnom životu koristimo mi (ljudi)?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Odgovor: </a:t>
            </a:r>
            <a:r>
              <a:rPr lang="hr-HR" dirty="0" err="1" smtClean="0"/>
              <a:t>zamenkama</a:t>
            </a:r>
            <a:r>
              <a:rPr lang="hr-HR" dirty="0" smtClean="0"/>
              <a:t>: 0,1,2,3,4,5,6,7,8 i 9</a:t>
            </a:r>
            <a:endParaRPr lang="en-US" dirty="0"/>
          </a:p>
        </p:txBody>
      </p:sp>
      <p:sp>
        <p:nvSpPr>
          <p:cNvPr id="5" name="TekstniOkvir 4"/>
          <p:cNvSpPr txBox="1"/>
          <p:nvPr/>
        </p:nvSpPr>
        <p:spPr>
          <a:xfrm>
            <a:off x="1143000" y="2850177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10</a:t>
            </a:r>
            <a:endParaRPr lang="en-US" sz="28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2438400" y="2815725"/>
            <a:ext cx="57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25</a:t>
            </a:r>
            <a:endParaRPr lang="en-US" sz="28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3962400" y="2856919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38</a:t>
            </a:r>
            <a:endParaRPr lang="en-US" sz="2800" dirty="0"/>
          </a:p>
        </p:txBody>
      </p:sp>
      <p:sp>
        <p:nvSpPr>
          <p:cNvPr id="10" name="TekstniOkvir 9"/>
          <p:cNvSpPr txBox="1"/>
          <p:nvPr/>
        </p:nvSpPr>
        <p:spPr>
          <a:xfrm>
            <a:off x="5181600" y="2850177"/>
            <a:ext cx="577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45</a:t>
            </a:r>
            <a:endParaRPr lang="en-US" sz="2800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6629399" y="2856919"/>
            <a:ext cx="56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67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095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Dekadski brojevni sustav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Sustav koji ima 10 znamenki:</a:t>
            </a:r>
          </a:p>
          <a:p>
            <a:endParaRPr lang="hr-HR" dirty="0" smtClean="0">
              <a:sym typeface="Wingdings" panose="05000000000000000000" pitchFamily="2" charset="2"/>
            </a:endParaRPr>
          </a:p>
          <a:p>
            <a:r>
              <a:rPr lang="hr-HR" dirty="0" smtClean="0">
                <a:sym typeface="Wingdings" panose="05000000000000000000" pitchFamily="2" charset="2"/>
              </a:rPr>
              <a:t>0 – 9  </a:t>
            </a:r>
          </a:p>
          <a:p>
            <a:endParaRPr lang="hr-HR" dirty="0" smtClean="0">
              <a:sym typeface="Wingdings" panose="05000000000000000000" pitchFamily="2" charset="2"/>
            </a:endParaRPr>
          </a:p>
          <a:p>
            <a:r>
              <a:rPr lang="hr-HR" dirty="0" smtClean="0">
                <a:sym typeface="Wingdings" panose="05000000000000000000" pitchFamily="2" charset="2"/>
              </a:rPr>
              <a:t>Njegova baza je broj 10 (deset znamenki)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36641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Kojim sustavom računa računalo?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Računalo razumije samo dva stanja - ima li napona ili nema napona. </a:t>
            </a:r>
            <a:br>
              <a:rPr lang="hr-HR" dirty="0" smtClean="0"/>
            </a:br>
            <a:endParaRPr lang="hr-HR" dirty="0" smtClean="0"/>
          </a:p>
          <a:p>
            <a:r>
              <a:rPr lang="hr-HR" dirty="0" smtClean="0"/>
              <a:t>Računalo može prepoznati postoji li ili ne postoji električni impuls. </a:t>
            </a:r>
            <a:br>
              <a:rPr lang="hr-HR" dirty="0" smtClean="0"/>
            </a:br>
            <a:endParaRPr lang="hr-HR" dirty="0" smtClean="0"/>
          </a:p>
          <a:p>
            <a:r>
              <a:rPr lang="hr-HR" dirty="0" smtClean="0"/>
              <a:t>Ako </a:t>
            </a:r>
            <a:r>
              <a:rPr lang="hr-HR" u="sng" dirty="0" smtClean="0"/>
              <a:t>električni impuls postoji </a:t>
            </a:r>
            <a:r>
              <a:rPr lang="hr-HR" dirty="0" smtClean="0"/>
              <a:t>onda to možemo označiti kao </a:t>
            </a:r>
            <a:r>
              <a:rPr lang="hr-HR" u="sng" dirty="0" smtClean="0"/>
              <a:t>stanje </a:t>
            </a:r>
            <a:r>
              <a:rPr lang="hr-HR" b="1" u="sng" dirty="0" smtClean="0"/>
              <a:t>1</a:t>
            </a:r>
            <a:r>
              <a:rPr lang="hr-HR" b="1" dirty="0" smtClean="0"/>
              <a:t> (jedan)</a:t>
            </a:r>
            <a:r>
              <a:rPr lang="hr-HR" dirty="0" smtClean="0"/>
              <a:t>, </a:t>
            </a:r>
            <a:br>
              <a:rPr lang="hr-HR" dirty="0" smtClean="0"/>
            </a:br>
            <a:r>
              <a:rPr lang="hr-HR" dirty="0" smtClean="0"/>
              <a:t>a kada </a:t>
            </a:r>
            <a:r>
              <a:rPr lang="hr-HR" u="sng" dirty="0" smtClean="0"/>
              <a:t>električni impuls ne postoji </a:t>
            </a:r>
            <a:r>
              <a:rPr lang="hr-HR" dirty="0" smtClean="0"/>
              <a:t>to možemo shvatiti kao </a:t>
            </a:r>
            <a:r>
              <a:rPr lang="hr-HR" u="sng" dirty="0" smtClean="0"/>
              <a:t>stanje </a:t>
            </a:r>
            <a:r>
              <a:rPr lang="hr-HR" b="1" u="sng" dirty="0" smtClean="0"/>
              <a:t>0</a:t>
            </a:r>
            <a:r>
              <a:rPr lang="hr-HR" b="1" dirty="0" smtClean="0"/>
              <a:t> (nula)</a:t>
            </a:r>
            <a:r>
              <a:rPr lang="hr-H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Računalo razumije samo 0 ili 1</a:t>
            </a:r>
            <a:endParaRPr lang="en-US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" t="7025" r="62951" b="5969"/>
          <a:stretch/>
        </p:blipFill>
        <p:spPr>
          <a:xfrm>
            <a:off x="1981200" y="1600200"/>
            <a:ext cx="5105400" cy="3413852"/>
          </a:xfrm>
          <a:prstGeom prst="rect">
            <a:avLst/>
          </a:prstGeom>
        </p:spPr>
      </p:pic>
      <p:sp>
        <p:nvSpPr>
          <p:cNvPr id="4" name="TekstniOkvir 3"/>
          <p:cNvSpPr txBox="1"/>
          <p:nvPr/>
        </p:nvSpPr>
        <p:spPr>
          <a:xfrm>
            <a:off x="1676400" y="5288060"/>
            <a:ext cx="2597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/>
              <a:t>i</a:t>
            </a:r>
            <a:r>
              <a:rPr lang="hr-HR" sz="2400" b="1" dirty="0" smtClean="0"/>
              <a:t>stina</a:t>
            </a:r>
            <a:r>
              <a:rPr lang="hr-HR" sz="2400" dirty="0" smtClean="0"/>
              <a:t> (</a:t>
            </a:r>
            <a:r>
              <a:rPr lang="hr-HR" sz="2400" dirty="0" err="1" smtClean="0"/>
              <a:t>eng</a:t>
            </a:r>
            <a:r>
              <a:rPr lang="hr-HR" sz="2400" dirty="0" smtClean="0"/>
              <a:t>. </a:t>
            </a:r>
            <a:r>
              <a:rPr lang="hr-HR" sz="2400" i="1" dirty="0" err="1" smtClean="0"/>
              <a:t>true</a:t>
            </a:r>
            <a:r>
              <a:rPr lang="hr-HR" sz="2400" dirty="0" smtClean="0"/>
              <a:t>)</a:t>
            </a:r>
            <a:endParaRPr lang="en-US" sz="24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73934" y="5297541"/>
            <a:ext cx="2228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 smtClean="0"/>
              <a:t>laž</a:t>
            </a:r>
            <a:r>
              <a:rPr lang="hr-HR" sz="2400" dirty="0" smtClean="0"/>
              <a:t> (</a:t>
            </a:r>
            <a:r>
              <a:rPr lang="hr-HR" sz="2400" dirty="0" err="1" smtClean="0"/>
              <a:t>eng</a:t>
            </a:r>
            <a:r>
              <a:rPr lang="hr-HR" sz="2400" dirty="0" smtClean="0"/>
              <a:t>. </a:t>
            </a:r>
            <a:r>
              <a:rPr lang="hr-HR" sz="2400" i="1" dirty="0" err="1" smtClean="0"/>
              <a:t>false</a:t>
            </a:r>
            <a:r>
              <a:rPr lang="hr-HR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59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Binarni brojevni sustav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>
                <a:sym typeface="Wingdings" panose="05000000000000000000" pitchFamily="2" charset="2"/>
              </a:rPr>
              <a:t>Sustav koji ima samo dvije znamenke:</a:t>
            </a:r>
          </a:p>
          <a:p>
            <a:pPr marL="0" indent="0">
              <a:buNone/>
            </a:pPr>
            <a:r>
              <a:rPr lang="hr-HR" dirty="0" smtClean="0">
                <a:sym typeface="Wingdings" panose="05000000000000000000" pitchFamily="2" charset="2"/>
              </a:rPr>
              <a:t> </a:t>
            </a:r>
          </a:p>
          <a:p>
            <a:r>
              <a:rPr lang="hr-HR" dirty="0" smtClean="0">
                <a:sym typeface="Wingdings" panose="05000000000000000000" pitchFamily="2" charset="2"/>
              </a:rPr>
              <a:t>0  i  </a:t>
            </a:r>
            <a:r>
              <a:rPr lang="hr-HR" dirty="0" err="1" smtClean="0">
                <a:sym typeface="Wingdings" panose="05000000000000000000" pitchFamily="2" charset="2"/>
              </a:rPr>
              <a:t>1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</a:p>
          <a:p>
            <a:endParaRPr lang="hr-HR" dirty="0" smtClean="0">
              <a:sym typeface="Wingdings" panose="05000000000000000000" pitchFamily="2" charset="2"/>
            </a:endParaRPr>
          </a:p>
          <a:p>
            <a:r>
              <a:rPr lang="hr-HR" dirty="0" smtClean="0">
                <a:sym typeface="Wingdings" panose="05000000000000000000" pitchFamily="2" charset="2"/>
              </a:rPr>
              <a:t>Baza binarnog brojevnog sustava je broj 2 (dvije znamenke)</a:t>
            </a:r>
            <a:endParaRPr lang="hr-HR" dirty="0" smtClean="0"/>
          </a:p>
        </p:txBody>
      </p:sp>
      <p:grpSp>
        <p:nvGrpSpPr>
          <p:cNvPr id="6" name="Grupa 5"/>
          <p:cNvGrpSpPr>
            <a:grpSpLocks/>
          </p:cNvGrpSpPr>
          <p:nvPr/>
        </p:nvGrpSpPr>
        <p:grpSpPr>
          <a:xfrm>
            <a:off x="5869005" y="4572000"/>
            <a:ext cx="2730996" cy="1738089"/>
            <a:chOff x="0" y="0"/>
            <a:chExt cx="2340341" cy="1038225"/>
          </a:xfrm>
        </p:grpSpPr>
        <p:sp>
          <p:nvSpPr>
            <p:cNvPr id="7" name="Prostoručno 6"/>
            <p:cNvSpPr/>
            <p:nvPr/>
          </p:nvSpPr>
          <p:spPr>
            <a:xfrm>
              <a:off x="0" y="95250"/>
              <a:ext cx="2340341" cy="942975"/>
            </a:xfrm>
            <a:custGeom>
              <a:avLst/>
              <a:gdLst>
                <a:gd name="connsiteX0" fmla="*/ 268115 w 2340341"/>
                <a:gd name="connsiteY0" fmla="*/ 110877 h 1175759"/>
                <a:gd name="connsiteX1" fmla="*/ 1963565 w 2340341"/>
                <a:gd name="connsiteY1" fmla="*/ 72777 h 1175759"/>
                <a:gd name="connsiteX2" fmla="*/ 2211215 w 2340341"/>
                <a:gd name="connsiteY2" fmla="*/ 949077 h 1175759"/>
                <a:gd name="connsiteX3" fmla="*/ 325265 w 2340341"/>
                <a:gd name="connsiteY3" fmla="*/ 1130052 h 1175759"/>
                <a:gd name="connsiteX4" fmla="*/ 58565 w 2340341"/>
                <a:gd name="connsiteY4" fmla="*/ 253752 h 1175759"/>
                <a:gd name="connsiteX5" fmla="*/ 972965 w 2340341"/>
                <a:gd name="connsiteY5" fmla="*/ 44202 h 1175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0341" h="1175759">
                  <a:moveTo>
                    <a:pt x="268115" y="110877"/>
                  </a:moveTo>
                  <a:cubicBezTo>
                    <a:pt x="953915" y="21977"/>
                    <a:pt x="1639715" y="-66923"/>
                    <a:pt x="1963565" y="72777"/>
                  </a:cubicBezTo>
                  <a:cubicBezTo>
                    <a:pt x="2287415" y="212477"/>
                    <a:pt x="2484265" y="772865"/>
                    <a:pt x="2211215" y="949077"/>
                  </a:cubicBezTo>
                  <a:cubicBezTo>
                    <a:pt x="1938165" y="1125289"/>
                    <a:pt x="684040" y="1245940"/>
                    <a:pt x="325265" y="1130052"/>
                  </a:cubicBezTo>
                  <a:cubicBezTo>
                    <a:pt x="-33510" y="1014165"/>
                    <a:pt x="-49385" y="434727"/>
                    <a:pt x="58565" y="253752"/>
                  </a:cubicBezTo>
                  <a:cubicBezTo>
                    <a:pt x="166515" y="72777"/>
                    <a:pt x="569740" y="58489"/>
                    <a:pt x="972965" y="4420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hr-HR" sz="1600" dirty="0">
                  <a:solidFill>
                    <a:srgbClr val="000000"/>
                  </a:solidFill>
                  <a:effectLst/>
                  <a:latin typeface="Cambria"/>
                  <a:ea typeface="Calibri"/>
                  <a:cs typeface="Times New Roman"/>
                </a:rPr>
                <a:t> </a:t>
              </a:r>
              <a:endParaRPr lang="hr-HR" sz="16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hr-HR" sz="1600" b="1" dirty="0">
                  <a:solidFill>
                    <a:srgbClr val="000000"/>
                  </a:solidFill>
                  <a:effectLst/>
                  <a:latin typeface="Cambria"/>
                  <a:ea typeface="Calibri"/>
                  <a:cs typeface="Times New Roman"/>
                </a:rPr>
                <a:t>Binarni</a:t>
              </a:r>
              <a:r>
                <a:rPr lang="hr-HR" sz="1600" dirty="0">
                  <a:solidFill>
                    <a:srgbClr val="000000"/>
                  </a:solidFill>
                  <a:effectLst/>
                  <a:latin typeface="Cambria"/>
                  <a:ea typeface="Calibri"/>
                  <a:cs typeface="Times New Roman"/>
                </a:rPr>
                <a:t> </a:t>
              </a:r>
              <a:r>
                <a:rPr lang="hr-HR" sz="1600" dirty="0" smtClean="0">
                  <a:solidFill>
                    <a:srgbClr val="000000"/>
                  </a:solidFill>
                  <a:effectLst/>
                  <a:latin typeface="Cambria"/>
                  <a:ea typeface="Calibri"/>
                  <a:cs typeface="Times New Roman"/>
                </a:rPr>
                <a:t>brojevni sustav </a:t>
              </a:r>
              <a:r>
                <a:rPr lang="hr-HR" sz="1600" dirty="0">
                  <a:solidFill>
                    <a:srgbClr val="000000"/>
                  </a:solidFill>
                  <a:effectLst/>
                  <a:latin typeface="Cambria"/>
                  <a:ea typeface="Calibri"/>
                  <a:cs typeface="Times New Roman"/>
                </a:rPr>
                <a:t>ima samo</a:t>
              </a:r>
              <a:r>
                <a:rPr lang="hr-HR" sz="1600" b="1" dirty="0">
                  <a:solidFill>
                    <a:srgbClr val="000000"/>
                  </a:solidFill>
                  <a:effectLst/>
                  <a:latin typeface="Cambria"/>
                  <a:ea typeface="Calibri"/>
                  <a:cs typeface="Times New Roman"/>
                </a:rPr>
                <a:t> dvije </a:t>
              </a:r>
              <a:r>
                <a:rPr lang="hr-HR" sz="1600" b="1" dirty="0" smtClean="0">
                  <a:solidFill>
                    <a:srgbClr val="000000"/>
                  </a:solidFill>
                  <a:effectLst/>
                  <a:latin typeface="Cambria"/>
                  <a:ea typeface="Calibri"/>
                  <a:cs typeface="Times New Roman"/>
                </a:rPr>
                <a:t>znamenke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hr-HR" sz="1600" b="1" dirty="0" smtClean="0">
                  <a:solidFill>
                    <a:srgbClr val="000000"/>
                  </a:solidFill>
                  <a:effectLst/>
                  <a:latin typeface="Cambria"/>
                  <a:ea typeface="Calibri"/>
                  <a:cs typeface="Times New Roman"/>
                </a:rPr>
                <a:t> 0</a:t>
              </a:r>
              <a:r>
                <a:rPr lang="hr-HR" sz="1600" dirty="0" smtClean="0">
                  <a:solidFill>
                    <a:srgbClr val="000000"/>
                  </a:solidFill>
                  <a:effectLst/>
                  <a:latin typeface="Cambria"/>
                  <a:ea typeface="Calibri"/>
                  <a:cs typeface="Times New Roman"/>
                </a:rPr>
                <a:t>    i    </a:t>
              </a:r>
              <a:r>
                <a:rPr lang="hr-HR" sz="1600" b="1" dirty="0" smtClean="0">
                  <a:solidFill>
                    <a:srgbClr val="000000"/>
                  </a:solidFill>
                  <a:effectLst/>
                  <a:latin typeface="Cambria"/>
                  <a:ea typeface="Calibri"/>
                  <a:cs typeface="Times New Roman"/>
                </a:rPr>
                <a:t>1</a:t>
              </a:r>
              <a:endParaRPr lang="hr-HR" sz="1600" b="1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Elipsa 7"/>
            <p:cNvSpPr/>
            <p:nvPr/>
          </p:nvSpPr>
          <p:spPr>
            <a:xfrm>
              <a:off x="66675" y="0"/>
              <a:ext cx="1290892" cy="350017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hr-HR" sz="1600" b="1" dirty="0">
                  <a:solidFill>
                    <a:srgbClr val="000000"/>
                  </a:solidFill>
                  <a:effectLst/>
                  <a:latin typeface="Kristen ITC"/>
                  <a:ea typeface="Calibri"/>
                  <a:cs typeface="Times New Roman"/>
                </a:rPr>
                <a:t>Upamti</a:t>
              </a:r>
              <a:r>
                <a:rPr lang="hr-HR" b="1" dirty="0">
                  <a:solidFill>
                    <a:srgbClr val="000000"/>
                  </a:solidFill>
                  <a:effectLst/>
                  <a:latin typeface="Kristen ITC"/>
                  <a:ea typeface="Calibri"/>
                  <a:cs typeface="Times New Roman"/>
                </a:rPr>
                <a:t>!</a:t>
              </a:r>
              <a:endParaRPr lang="hr-HR" sz="2400" dirty="0"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1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BIT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Najmanja količina informacija koju računalo može prikazati </a:t>
            </a:r>
          </a:p>
          <a:p>
            <a:endParaRPr lang="hr-HR" dirty="0" smtClean="0"/>
          </a:p>
          <a:p>
            <a:r>
              <a:rPr lang="hr-HR" dirty="0" smtClean="0"/>
              <a:t>Jedan bit može imati stanje 0 ili stanje 1 </a:t>
            </a:r>
          </a:p>
          <a:p>
            <a:endParaRPr lang="hr-HR" dirty="0"/>
          </a:p>
          <a:p>
            <a:r>
              <a:rPr lang="hr-HR" b="1" dirty="0"/>
              <a:t>bit </a:t>
            </a:r>
            <a:r>
              <a:rPr lang="hr-HR" dirty="0"/>
              <a:t>(</a:t>
            </a:r>
            <a:r>
              <a:rPr lang="hr-HR" dirty="0" err="1"/>
              <a:t>eng</a:t>
            </a:r>
            <a:r>
              <a:rPr lang="hr-HR" dirty="0"/>
              <a:t>. </a:t>
            </a:r>
            <a:r>
              <a:rPr lang="hr-HR" b="1" dirty="0" err="1"/>
              <a:t>bi</a:t>
            </a:r>
            <a:r>
              <a:rPr lang="hr-HR" dirty="0" err="1"/>
              <a:t>nary</a:t>
            </a:r>
            <a:r>
              <a:rPr lang="hr-HR" dirty="0"/>
              <a:t> </a:t>
            </a:r>
            <a:r>
              <a:rPr lang="hr-HR" b="1" dirty="0" err="1"/>
              <a:t>d</a:t>
            </a:r>
            <a:r>
              <a:rPr lang="hr-HR" dirty="0" err="1"/>
              <a:t>igit</a:t>
            </a:r>
            <a:r>
              <a:rPr lang="hr-HR" dirty="0"/>
              <a:t>)</a:t>
            </a:r>
            <a:endParaRPr lang="en-US" dirty="0"/>
          </a:p>
          <a:p>
            <a:endParaRPr lang="hr-HR" dirty="0" smtClean="0"/>
          </a:p>
        </p:txBody>
      </p:sp>
      <p:grpSp>
        <p:nvGrpSpPr>
          <p:cNvPr id="8" name="Grupa 7"/>
          <p:cNvGrpSpPr/>
          <p:nvPr/>
        </p:nvGrpSpPr>
        <p:grpSpPr>
          <a:xfrm>
            <a:off x="3914070" y="3679810"/>
            <a:ext cx="4992385" cy="2797190"/>
            <a:chOff x="2641151" y="3440122"/>
            <a:chExt cx="4992385" cy="2797190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2625" y="4304218"/>
              <a:ext cx="1610911" cy="1933094"/>
            </a:xfrm>
            <a:prstGeom prst="rect">
              <a:avLst/>
            </a:prstGeom>
          </p:spPr>
        </p:pic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1151" y="4304218"/>
              <a:ext cx="1674000" cy="1677348"/>
            </a:xfrm>
            <a:prstGeom prst="rect">
              <a:avLst/>
            </a:prstGeom>
          </p:spPr>
        </p:pic>
        <p:sp>
          <p:nvSpPr>
            <p:cNvPr id="6" name="Obični oblačić 5"/>
            <p:cNvSpPr/>
            <p:nvPr/>
          </p:nvSpPr>
          <p:spPr>
            <a:xfrm>
              <a:off x="3937295" y="3440122"/>
              <a:ext cx="1296144" cy="1080120"/>
            </a:xfrm>
            <a:prstGeom prst="cloudCallout">
              <a:avLst>
                <a:gd name="adj1" fmla="val -44086"/>
                <a:gd name="adj2" fmla="val 72761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Ja sam bit!</a:t>
              </a:r>
              <a:endParaRPr lang="hr-HR" dirty="0"/>
            </a:p>
          </p:txBody>
        </p:sp>
        <p:sp>
          <p:nvSpPr>
            <p:cNvPr id="7" name="Obični oblačić 6"/>
            <p:cNvSpPr/>
            <p:nvPr/>
          </p:nvSpPr>
          <p:spPr>
            <a:xfrm>
              <a:off x="4585367" y="4664258"/>
              <a:ext cx="1584176" cy="1008112"/>
            </a:xfrm>
            <a:prstGeom prst="cloudCallout">
              <a:avLst>
                <a:gd name="adj1" fmla="val 68634"/>
                <a:gd name="adj2" fmla="val -7061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Nulo, pa i ja sam bit!</a:t>
              </a:r>
              <a:endParaRPr lang="hr-HR" dirty="0"/>
            </a:p>
          </p:txBody>
        </p:sp>
      </p:grpSp>
    </p:spTree>
    <p:extLst>
      <p:ext uri="{BB962C8B-B14F-4D97-AF65-F5344CB8AC3E}">
        <p14:creationId xmlns:p14="http://schemas.microsoft.com/office/powerpoint/2010/main" val="24910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432</TotalTime>
  <Words>1101</Words>
  <Application>Microsoft Office PowerPoint</Application>
  <PresentationFormat>Prikaz na zaslonu (4:3)</PresentationFormat>
  <Paragraphs>446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34" baseType="lpstr">
      <vt:lpstr>Građanski</vt:lpstr>
      <vt:lpstr>Kako radi računalo? </vt:lpstr>
      <vt:lpstr>Kako radi računalo? </vt:lpstr>
      <vt:lpstr>Kako radi računalo? </vt:lpstr>
      <vt:lpstr>Kako radi računalo? </vt:lpstr>
      <vt:lpstr>Dekadski brojevni sustav </vt:lpstr>
      <vt:lpstr>Kojim sustavom računa računalo? </vt:lpstr>
      <vt:lpstr>Računalo razumije samo 0 ili 1</vt:lpstr>
      <vt:lpstr>Binarni brojevni sustav </vt:lpstr>
      <vt:lpstr>BIT </vt:lpstr>
      <vt:lpstr>Kombinacije bitova ili stanja</vt:lpstr>
      <vt:lpstr>Kombinacije bitova ili stanja</vt:lpstr>
      <vt:lpstr>Kombinacije bitova ili stanja</vt:lpstr>
      <vt:lpstr>Kombinacije bitova ili stanja</vt:lpstr>
      <vt:lpstr>Kombinacije bitova ili stanja</vt:lpstr>
      <vt:lpstr>Kombinacije bitova ili stanja</vt:lpstr>
      <vt:lpstr>ČETVORKA BITOVA</vt:lpstr>
      <vt:lpstr>BAJT (eng. BYTE)</vt:lpstr>
      <vt:lpstr>Težinske vrijednosti </vt:lpstr>
      <vt:lpstr>Težinska vrijednost</vt:lpstr>
      <vt:lpstr>Težinska vrijednost</vt:lpstr>
      <vt:lpstr>Težinske vrijednosti četvorke bitova</vt:lpstr>
      <vt:lpstr>Težinske vrijednosti četvorke bitova</vt:lpstr>
      <vt:lpstr>Težinske vrijednosti četvorke bitova</vt:lpstr>
      <vt:lpstr>Težinske vrijednosti četvorke bitova</vt:lpstr>
      <vt:lpstr>Težinske vrijednosti BAJTA</vt:lpstr>
      <vt:lpstr>Težinske vrijednosti BAJTA</vt:lpstr>
      <vt:lpstr>Težinske vrijednosti BAJTA</vt:lpstr>
      <vt:lpstr>Težinske vrijednosti BAJTA</vt:lpstr>
      <vt:lpstr>Težinske vrijednosti BAJTA</vt:lpstr>
      <vt:lpstr>Pretvaranje dekadskog broja u binarni</vt:lpstr>
      <vt:lpstr>Pretvaranje dekadskog broja u binarni</vt:lpstr>
      <vt:lpstr>Pitanja za ponavljanje </vt:lpstr>
      <vt:lpstr>Pitanja za ponavljanje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radi računalo?</dc:title>
  <dc:creator>Ivana Pešo</dc:creator>
  <cp:lastModifiedBy>Windows User</cp:lastModifiedBy>
  <cp:revision>39</cp:revision>
  <dcterms:created xsi:type="dcterms:W3CDTF">2018-09-24T13:32:17Z</dcterms:created>
  <dcterms:modified xsi:type="dcterms:W3CDTF">2018-10-18T16:23:38Z</dcterms:modified>
  <cp:contentStatus>Konačno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