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9144000" cy="6858000"/>
  <p:embeddedFontLst>
    <p:embeddedFont>
      <p:font typeface="Helvetica Neue" panose="02000503000000020004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hNKidIi2GpRFfXztl3P3TNm3aB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01"/>
  </p:normalViewPr>
  <p:slideViewPr>
    <p:cSldViewPr snapToGrid="0">
      <p:cViewPr varScale="1">
        <p:scale>
          <a:sx n="104" d="100"/>
          <a:sy n="104" d="100"/>
        </p:scale>
        <p:origin x="80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4" name="Google Shape;314;p14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14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p6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6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cisdz.hr/" TargetMode="External"/><Relationship Id="rId4" Type="http://schemas.openxmlformats.org/officeDocument/2006/relationships/hyperlink" Target="https://ci-sdz.h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" y="0"/>
            <a:ext cx="4234905" cy="456278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4234906" y="0"/>
            <a:ext cx="7956409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804620" y="5073812"/>
            <a:ext cx="6331904" cy="114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,,Ne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možeš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očekivati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drugačiji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rezultat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ako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stvari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radiš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uvijek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isti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način</a:t>
            </a:r>
            <a:r>
              <a:rPr lang="en-GB" sz="25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” </a:t>
            </a:r>
            <a:endParaRPr dirty="0"/>
          </a:p>
        </p:txBody>
      </p:sp>
      <p:sp>
        <p:nvSpPr>
          <p:cNvPr id="93" name="Google Shape;93;p1"/>
          <p:cNvSpPr/>
          <p:nvPr/>
        </p:nvSpPr>
        <p:spPr>
          <a:xfrm>
            <a:off x="-684" y="2"/>
            <a:ext cx="3799103" cy="3822917"/>
          </a:xfrm>
          <a:custGeom>
            <a:avLst/>
            <a:gdLst/>
            <a:ahLst/>
            <a:cxnLst/>
            <a:rect l="l" t="t" r="r" b="b"/>
            <a:pathLst>
              <a:path w="3799103" h="3822917" extrusionOk="0">
                <a:moveTo>
                  <a:pt x="370922" y="0"/>
                </a:moveTo>
                <a:lnTo>
                  <a:pt x="2961741" y="0"/>
                </a:lnTo>
                <a:lnTo>
                  <a:pt x="3023310" y="46041"/>
                </a:lnTo>
                <a:cubicBezTo>
                  <a:pt x="3497106" y="437052"/>
                  <a:pt x="3799103" y="1028796"/>
                  <a:pt x="3799103" y="1691074"/>
                </a:cubicBezTo>
                <a:cubicBezTo>
                  <a:pt x="3799103" y="2868458"/>
                  <a:pt x="2844644" y="3822917"/>
                  <a:pt x="1667260" y="3822917"/>
                </a:cubicBezTo>
                <a:cubicBezTo>
                  <a:pt x="1004982" y="3822917"/>
                  <a:pt x="413238" y="3520920"/>
                  <a:pt x="22227" y="3047124"/>
                </a:cubicBezTo>
                <a:lnTo>
                  <a:pt x="0" y="3017401"/>
                </a:lnTo>
                <a:lnTo>
                  <a:pt x="0" y="364747"/>
                </a:lnTo>
                <a:lnTo>
                  <a:pt x="22227" y="335024"/>
                </a:lnTo>
                <a:cubicBezTo>
                  <a:pt x="119980" y="216575"/>
                  <a:pt x="230278" y="108864"/>
                  <a:pt x="351088" y="139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7881589" y="2057400"/>
            <a:ext cx="4310411" cy="4800600"/>
          </a:xfrm>
          <a:custGeom>
            <a:avLst/>
            <a:gdLst/>
            <a:ahLst/>
            <a:cxnLst/>
            <a:rect l="l" t="t" r="r" b="b"/>
            <a:pathLst>
              <a:path w="4180773" h="4656219" extrusionOk="0">
                <a:moveTo>
                  <a:pt x="2631284" y="0"/>
                </a:moveTo>
                <a:cubicBezTo>
                  <a:pt x="3176241" y="0"/>
                  <a:pt x="3682504" y="165666"/>
                  <a:pt x="4102460" y="449382"/>
                </a:cubicBezTo>
                <a:lnTo>
                  <a:pt x="4180773" y="507944"/>
                </a:lnTo>
                <a:lnTo>
                  <a:pt x="4180773" y="4656219"/>
                </a:lnTo>
                <a:lnTo>
                  <a:pt x="951501" y="4656219"/>
                </a:lnTo>
                <a:lnTo>
                  <a:pt x="770685" y="4491883"/>
                </a:lnTo>
                <a:cubicBezTo>
                  <a:pt x="294517" y="4015714"/>
                  <a:pt x="0" y="3357893"/>
                  <a:pt x="0" y="2631284"/>
                </a:cubicBezTo>
                <a:cubicBezTo>
                  <a:pt x="0" y="1178066"/>
                  <a:pt x="1178066" y="0"/>
                  <a:pt x="2631284" y="0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4497624" y="0"/>
            <a:ext cx="3383280" cy="2942512"/>
          </a:xfrm>
          <a:custGeom>
            <a:avLst/>
            <a:gdLst/>
            <a:ahLst/>
            <a:cxnLst/>
            <a:rect l="l" t="t" r="r" b="b"/>
            <a:pathLst>
              <a:path w="3383280" h="2942512" extrusionOk="0">
                <a:moveTo>
                  <a:pt x="555657" y="0"/>
                </a:moveTo>
                <a:lnTo>
                  <a:pt x="2827623" y="0"/>
                </a:lnTo>
                <a:lnTo>
                  <a:pt x="2887810" y="54702"/>
                </a:lnTo>
                <a:cubicBezTo>
                  <a:pt x="3193937" y="360829"/>
                  <a:pt x="3383280" y="783739"/>
                  <a:pt x="3383280" y="1250872"/>
                </a:cubicBezTo>
                <a:cubicBezTo>
                  <a:pt x="3383280" y="2185139"/>
                  <a:pt x="2625907" y="2942512"/>
                  <a:pt x="1691640" y="2942512"/>
                </a:cubicBezTo>
                <a:cubicBezTo>
                  <a:pt x="757373" y="2942512"/>
                  <a:pt x="0" y="2185139"/>
                  <a:pt x="0" y="1250872"/>
                </a:cubicBezTo>
                <a:cubicBezTo>
                  <a:pt x="0" y="783739"/>
                  <a:pt x="189344" y="360829"/>
                  <a:pt x="495470" y="54702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l="7456" r="6652"/>
          <a:stretch/>
        </p:blipFill>
        <p:spPr>
          <a:xfrm>
            <a:off x="8627165" y="4548350"/>
            <a:ext cx="3323645" cy="946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 descr="A close up of a logo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7213" y="1332531"/>
            <a:ext cx="3328072" cy="88193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9326880" y="3822919"/>
            <a:ext cx="209119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 nije cilj.</a:t>
            </a:r>
            <a:br>
              <a:rPr lang="en-GB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 je stav!</a:t>
            </a:r>
            <a:br>
              <a:rPr lang="en-GB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blue sign with white text&#10;&#10;Description automatically generated">
            <a:extLst>
              <a:ext uri="{FF2B5EF4-FFF2-40B4-BE49-F238E27FC236}">
                <a16:creationId xmlns:a16="http://schemas.microsoft.com/office/drawing/2014/main" id="{04A9DF13-4650-FAA1-9578-579EEDC660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5905" y="870858"/>
            <a:ext cx="2082800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"/>
          <p:cNvSpPr/>
          <p:nvPr/>
        </p:nvSpPr>
        <p:spPr>
          <a:xfrm>
            <a:off x="9392" y="31887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0"/>
          <p:cNvSpPr/>
          <p:nvPr/>
        </p:nvSpPr>
        <p:spPr>
          <a:xfrm rot="-2700000" flipH="1">
            <a:off x="-376156" y="-253670"/>
            <a:ext cx="1827638" cy="1376989"/>
          </a:xfrm>
          <a:custGeom>
            <a:avLst/>
            <a:gdLst/>
            <a:ahLst/>
            <a:cxnLst/>
            <a:rect l="l" t="t" r="r" b="b"/>
            <a:pathLst>
              <a:path w="1827638" h="1376989" extrusionOk="0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0"/>
          <p:cNvSpPr/>
          <p:nvPr/>
        </p:nvSpPr>
        <p:spPr>
          <a:xfrm rot="-27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0"/>
          <p:cNvSpPr/>
          <p:nvPr/>
        </p:nvSpPr>
        <p:spPr>
          <a:xfrm rot="-27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0"/>
          <p:cNvSpPr/>
          <p:nvPr/>
        </p:nvSpPr>
        <p:spPr>
          <a:xfrm rot="10800000" flipH="1">
            <a:off x="9356643" y="0"/>
            <a:ext cx="2835357" cy="1480837"/>
          </a:xfrm>
          <a:custGeom>
            <a:avLst/>
            <a:gdLst/>
            <a:ahLst/>
            <a:cxnLst/>
            <a:rect l="l" t="t" r="r" b="b"/>
            <a:pathLst>
              <a:path w="2835357" h="1480837" extrusionOk="0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0"/>
          <p:cNvSpPr/>
          <p:nvPr/>
        </p:nvSpPr>
        <p:spPr>
          <a:xfrm flipH="1">
            <a:off x="7976344" y="6115501"/>
            <a:ext cx="1494513" cy="742499"/>
          </a:xfrm>
          <a:prstGeom prst="triangle">
            <a:avLst>
              <a:gd name="adj" fmla="val 50000"/>
            </a:avLst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0"/>
          <p:cNvSpPr/>
          <p:nvPr/>
        </p:nvSpPr>
        <p:spPr>
          <a:xfrm flipH="1">
            <a:off x="7604080" y="6453143"/>
            <a:ext cx="814903" cy="404857"/>
          </a:xfrm>
          <a:prstGeom prst="triangle">
            <a:avLst>
              <a:gd name="adj" fmla="val 50000"/>
            </a:avLst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0" name="Google Shape;260;p10"/>
          <p:cNvGrpSpPr/>
          <p:nvPr/>
        </p:nvGrpSpPr>
        <p:grpSpPr>
          <a:xfrm>
            <a:off x="643467" y="1782981"/>
            <a:ext cx="10905066" cy="4393982"/>
            <a:chOff x="0" y="0"/>
            <a:chExt cx="10905066" cy="4393982"/>
          </a:xfrm>
        </p:grpSpPr>
        <p:sp>
          <p:nvSpPr>
            <p:cNvPr id="261" name="Google Shape;261;p10"/>
            <p:cNvSpPr/>
            <p:nvPr/>
          </p:nvSpPr>
          <p:spPr>
            <a:xfrm rot="5400000">
              <a:off x="5657852" y="-1292630"/>
              <a:ext cx="3515185" cy="697924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F7D5CB">
                <a:alpha val="89803"/>
              </a:srgbClr>
            </a:solidFill>
            <a:ln w="12700" cap="flat" cmpd="sng">
              <a:solidFill>
                <a:srgbClr val="F7D5CB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 txBox="1"/>
            <p:nvPr/>
          </p:nvSpPr>
          <p:spPr>
            <a:xfrm>
              <a:off x="3925824" y="610995"/>
              <a:ext cx="6807645" cy="31719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ovom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testiranju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ne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koriste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se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klasični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zadatci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nego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zadatci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koji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ispituju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matematičku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kreativnost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razumijevanje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rezoniranje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rješavanje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Stoga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rezultati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ponekad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iznenade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same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nastavnike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roditelje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1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učenike</a:t>
              </a:r>
              <a:r>
                <a:rPr lang="en-GB" sz="2400" b="1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1"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GB" sz="2400" i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ažno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je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sudjelovanje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svih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učenika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kako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bi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svatko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imao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priliku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pokazati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svoje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mogućnosti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Ovo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testiranje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izvrsna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je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priprema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za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ostala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standardizirana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testiranja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koja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ih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čekaju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(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Nacionalni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ispiti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Državna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400" b="0" i="1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matura</a:t>
              </a:r>
              <a:r>
                <a:rPr lang="en-GB" sz="2400" b="0" i="1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…) </a:t>
              </a:r>
              <a:endParaRPr dirty="0"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0" y="0"/>
              <a:ext cx="3925823" cy="4393982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 txBox="1"/>
            <p:nvPr/>
          </p:nvSpPr>
          <p:spPr>
            <a:xfrm>
              <a:off x="191643" y="191643"/>
              <a:ext cx="3542537" cy="40106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2875" tIns="91425" rIns="18287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Calibri"/>
                <a:buNone/>
              </a:pPr>
              <a:r>
                <a:rPr lang="en-GB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Zašto je važno sudjelovanje svih učenika?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</p:transition>
    </mc:Choice>
    <mc:Fallback xmlns="">
      <p:transition spd="slow" advClick="0" advTm="5000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"/>
          <p:cNvSpPr/>
          <p:nvPr/>
        </p:nvSpPr>
        <p:spPr>
          <a:xfrm>
            <a:off x="0" y="306115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1"/>
          <p:cNvSpPr/>
          <p:nvPr/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1"/>
          <p:cNvSpPr txBox="1">
            <a:spLocks noGrp="1"/>
          </p:cNvSpPr>
          <p:nvPr>
            <p:ph type="title"/>
          </p:nvPr>
        </p:nvSpPr>
        <p:spPr>
          <a:xfrm>
            <a:off x="594359" y="1209086"/>
            <a:ext cx="4241111" cy="4064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None/>
            </a:pPr>
            <a:r>
              <a:rPr lang="en-GB" sz="4600" b="1" dirty="0" err="1"/>
              <a:t>Ovakva</a:t>
            </a:r>
            <a:r>
              <a:rPr lang="en-GB" sz="4600" b="1" dirty="0"/>
              <a:t> </a:t>
            </a:r>
            <a:r>
              <a:rPr lang="en-GB" sz="4600" b="1" dirty="0" err="1"/>
              <a:t>istraživanja</a:t>
            </a:r>
            <a:r>
              <a:rPr lang="en-GB" sz="4600" b="1" dirty="0"/>
              <a:t> </a:t>
            </a:r>
            <a:r>
              <a:rPr lang="en-GB" sz="4600" b="1" dirty="0" err="1"/>
              <a:t>korisna</a:t>
            </a:r>
            <a:r>
              <a:rPr lang="en-GB" sz="4600" b="1" dirty="0"/>
              <a:t> </a:t>
            </a:r>
            <a:r>
              <a:rPr lang="en-GB" sz="4600" b="1" dirty="0" err="1"/>
              <a:t>su</a:t>
            </a:r>
            <a:r>
              <a:rPr lang="en-GB" sz="4600" b="1" dirty="0"/>
              <a:t> </a:t>
            </a:r>
            <a:r>
              <a:rPr lang="en-GB" sz="4600" b="1" dirty="0" err="1"/>
              <a:t>svima</a:t>
            </a:r>
            <a:r>
              <a:rPr lang="en-GB" sz="4600" b="1" dirty="0"/>
              <a:t> </a:t>
            </a:r>
            <a:r>
              <a:rPr lang="en-GB" sz="4600" b="1" dirty="0" err="1"/>
              <a:t>uključenima</a:t>
            </a:r>
            <a:r>
              <a:rPr lang="en-GB" sz="4600" b="1" dirty="0"/>
              <a:t>…</a:t>
            </a:r>
            <a:endParaRPr sz="4600" b="1" dirty="0"/>
          </a:p>
        </p:txBody>
      </p:sp>
      <p:grpSp>
        <p:nvGrpSpPr>
          <p:cNvPr id="272" name="Google Shape;272;p11"/>
          <p:cNvGrpSpPr/>
          <p:nvPr/>
        </p:nvGrpSpPr>
        <p:grpSpPr>
          <a:xfrm>
            <a:off x="594360" y="73152"/>
            <a:ext cx="1178966" cy="232963"/>
            <a:chOff x="594360" y="73152"/>
            <a:chExt cx="1178966" cy="232963"/>
          </a:xfrm>
        </p:grpSpPr>
        <p:sp>
          <p:nvSpPr>
            <p:cNvPr id="273" name="Google Shape;273;p11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1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1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1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1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1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1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3" name="Google Shape;293;p11"/>
          <p:cNvSpPr/>
          <p:nvPr/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4" name="Google Shape;294;p11"/>
          <p:cNvGrpSpPr/>
          <p:nvPr/>
        </p:nvGrpSpPr>
        <p:grpSpPr>
          <a:xfrm>
            <a:off x="5614416" y="458206"/>
            <a:ext cx="6117335" cy="5694698"/>
            <a:chOff x="0" y="1006"/>
            <a:chExt cx="6117335" cy="5694698"/>
          </a:xfrm>
        </p:grpSpPr>
        <p:sp>
          <p:nvSpPr>
            <p:cNvPr id="295" name="Google Shape;295;p11"/>
            <p:cNvSpPr/>
            <p:nvPr/>
          </p:nvSpPr>
          <p:spPr>
            <a:xfrm>
              <a:off x="0" y="4288216"/>
              <a:ext cx="6117335" cy="1407488"/>
            </a:xfrm>
            <a:prstGeom prst="rect">
              <a:avLst/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 txBox="1"/>
            <p:nvPr/>
          </p:nvSpPr>
          <p:spPr>
            <a:xfrm>
              <a:off x="0" y="4288216"/>
              <a:ext cx="6117335" cy="14074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kroz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ovo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istraživanje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rade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uspostavi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sustava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pružanja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podrške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cjelovitom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razvoju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darovitih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ali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svih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ostalih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učenika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endParaRPr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1"/>
            <p:cNvSpPr/>
            <p:nvPr/>
          </p:nvSpPr>
          <p:spPr>
            <a:xfrm rot="10800000">
              <a:off x="0" y="2144611"/>
              <a:ext cx="6117335" cy="2164717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4CC38C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 txBox="1"/>
            <p:nvPr/>
          </p:nvSpPr>
          <p:spPr>
            <a:xfrm>
              <a:off x="0" y="2144611"/>
              <a:ext cx="6117335" cy="14065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Odgojno-obrazovni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djelatnici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dobivaju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informaciju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potencijalima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svojih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učenika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ali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imaju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priliku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razvijati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svoja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znanja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vještine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kroz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pripremu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provedbu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ovog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istraživanja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11"/>
            <p:cNvSpPr/>
            <p:nvPr/>
          </p:nvSpPr>
          <p:spPr>
            <a:xfrm rot="10800000">
              <a:off x="0" y="1006"/>
              <a:ext cx="6117335" cy="2164717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6FAB4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1"/>
            <p:cNvSpPr txBox="1"/>
            <p:nvPr/>
          </p:nvSpPr>
          <p:spPr>
            <a:xfrm>
              <a:off x="0" y="1006"/>
              <a:ext cx="6117335" cy="14065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Učenici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roditelji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dobivaju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informaciju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potencijalnoj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darovitosti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području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matematike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mogućnost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uključivanja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programe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za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razvoj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tih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potencijala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endParaRPr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2"/>
          <p:cNvSpPr/>
          <p:nvPr/>
        </p:nvSpPr>
        <p:spPr>
          <a:xfrm>
            <a:off x="0" y="315686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2"/>
          <p:cNvSpPr txBox="1">
            <a:spLocks noGrp="1"/>
          </p:cNvSpPr>
          <p:nvPr>
            <p:ph type="title"/>
          </p:nvPr>
        </p:nvSpPr>
        <p:spPr>
          <a:xfrm>
            <a:off x="643468" y="643467"/>
            <a:ext cx="4804064" cy="557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 b="1" i="1" dirty="0" err="1"/>
              <a:t>Pozivamo</a:t>
            </a:r>
            <a:r>
              <a:rPr lang="en-GB" sz="3600" b="1" i="1" dirty="0"/>
              <a:t> vas…</a:t>
            </a:r>
            <a:endParaRPr sz="3600" b="1" i="1" dirty="0"/>
          </a:p>
        </p:txBody>
      </p:sp>
      <p:sp>
        <p:nvSpPr>
          <p:cNvPr id="307" name="Google Shape;307;p12"/>
          <p:cNvSpPr/>
          <p:nvPr/>
        </p:nvSpPr>
        <p:spPr>
          <a:xfrm rot="2700000">
            <a:off x="-415188" y="-231223"/>
            <a:ext cx="1409491" cy="1876653"/>
          </a:xfrm>
          <a:custGeom>
            <a:avLst/>
            <a:gdLst/>
            <a:ahLst/>
            <a:cxnLst/>
            <a:rect l="l" t="t" r="r" b="b"/>
            <a:pathLst>
              <a:path w="1409491" h="1876653" extrusionOk="0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2"/>
          <p:cNvSpPr/>
          <p:nvPr/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2"/>
          <p:cNvSpPr txBox="1">
            <a:spLocks noGrp="1"/>
          </p:cNvSpPr>
          <p:nvPr>
            <p:ph type="body" idx="1"/>
          </p:nvPr>
        </p:nvSpPr>
        <p:spPr>
          <a:xfrm>
            <a:off x="3929744" y="849086"/>
            <a:ext cx="7618788" cy="5365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 err="1"/>
              <a:t>Dajte</a:t>
            </a:r>
            <a:r>
              <a:rPr lang="en-GB" sz="2000" dirty="0"/>
              <a:t> </a:t>
            </a:r>
            <a:r>
              <a:rPr lang="en-GB" sz="2000" dirty="0" err="1"/>
              <a:t>suglasnost</a:t>
            </a:r>
            <a:r>
              <a:rPr lang="en-GB" sz="2000" dirty="0"/>
              <a:t> za </a:t>
            </a:r>
            <a:r>
              <a:rPr lang="en-GB" sz="2000" dirty="0" err="1"/>
              <a:t>sudjelovanje</a:t>
            </a:r>
            <a:r>
              <a:rPr lang="en-GB" sz="2000" dirty="0"/>
              <a:t> </a:t>
            </a:r>
            <a:r>
              <a:rPr lang="en-GB" sz="2000" dirty="0" err="1"/>
              <a:t>Vašeg</a:t>
            </a:r>
            <a:r>
              <a:rPr lang="en-GB" sz="2000" dirty="0"/>
              <a:t> </a:t>
            </a:r>
            <a:r>
              <a:rPr lang="en-GB" sz="2000" dirty="0" err="1"/>
              <a:t>djeteta</a:t>
            </a:r>
            <a:r>
              <a:rPr lang="en-GB" sz="2000" dirty="0"/>
              <a:t> u </a:t>
            </a:r>
            <a:r>
              <a:rPr lang="en-GB" sz="2000" dirty="0" err="1"/>
              <a:t>ovom</a:t>
            </a:r>
            <a:r>
              <a:rPr lang="en-GB" sz="2000" dirty="0"/>
              <a:t> </a:t>
            </a:r>
            <a:r>
              <a:rPr lang="en-GB" sz="2000" dirty="0" err="1"/>
              <a:t>testiranju</a:t>
            </a:r>
            <a:r>
              <a:rPr lang="en-GB" sz="2000" dirty="0"/>
              <a:t>, bez </a:t>
            </a:r>
            <a:r>
              <a:rPr lang="en-GB" sz="2000" dirty="0" err="1"/>
              <a:t>obzira</a:t>
            </a:r>
            <a:r>
              <a:rPr lang="en-GB" sz="2000" dirty="0"/>
              <a:t> </a:t>
            </a:r>
            <a:r>
              <a:rPr lang="en-GB" sz="2000" dirty="0" err="1"/>
              <a:t>mislite</a:t>
            </a:r>
            <a:r>
              <a:rPr lang="en-GB" sz="2000" dirty="0"/>
              <a:t> li da je </a:t>
            </a:r>
            <a:r>
              <a:rPr lang="en-GB" sz="2000" dirty="0" err="1"/>
              <a:t>dijete</a:t>
            </a:r>
            <a:r>
              <a:rPr lang="en-GB" sz="2000" dirty="0"/>
              <a:t> </a:t>
            </a:r>
            <a:r>
              <a:rPr lang="en-GB" sz="2000" dirty="0" err="1"/>
              <a:t>potencijalno</a:t>
            </a:r>
            <a:r>
              <a:rPr lang="en-GB" sz="2000" dirty="0"/>
              <a:t> </a:t>
            </a:r>
            <a:r>
              <a:rPr lang="en-GB" sz="2000" dirty="0" err="1"/>
              <a:t>darovito</a:t>
            </a:r>
            <a:r>
              <a:rPr lang="en-GB" sz="2000" dirty="0"/>
              <a:t>. 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 err="1"/>
              <a:t>Rezultati</a:t>
            </a:r>
            <a:r>
              <a:rPr lang="en-GB" sz="2000" dirty="0"/>
              <a:t> </a:t>
            </a:r>
            <a:r>
              <a:rPr lang="en-GB" sz="2000" dirty="0" err="1"/>
              <a:t>ovog</a:t>
            </a:r>
            <a:r>
              <a:rPr lang="en-GB" sz="2000" dirty="0"/>
              <a:t> </a:t>
            </a:r>
            <a:r>
              <a:rPr lang="en-GB" sz="2000" dirty="0" err="1"/>
              <a:t>istraživanja</a:t>
            </a:r>
            <a:r>
              <a:rPr lang="en-GB" sz="2000" dirty="0"/>
              <a:t> </a:t>
            </a:r>
            <a:r>
              <a:rPr lang="en-GB" sz="2000" dirty="0" err="1"/>
              <a:t>koristit</a:t>
            </a:r>
            <a:r>
              <a:rPr lang="en-GB" sz="2000" dirty="0"/>
              <a:t> </a:t>
            </a:r>
            <a:r>
              <a:rPr lang="en-GB" sz="2000" dirty="0" err="1"/>
              <a:t>će</a:t>
            </a:r>
            <a:r>
              <a:rPr lang="en-GB" sz="2000" dirty="0"/>
              <a:t> </a:t>
            </a:r>
            <a:r>
              <a:rPr lang="en-GB" sz="2000" dirty="0" err="1"/>
              <a:t>kako</a:t>
            </a:r>
            <a:r>
              <a:rPr lang="en-GB" sz="2000" dirty="0"/>
              <a:t> </a:t>
            </a:r>
            <a:r>
              <a:rPr lang="en-GB" sz="2000" dirty="0" err="1"/>
              <a:t>Vašem</a:t>
            </a:r>
            <a:r>
              <a:rPr lang="en-GB" sz="2000" dirty="0"/>
              <a:t> </a:t>
            </a:r>
            <a:r>
              <a:rPr lang="en-GB" sz="2000" dirty="0" err="1"/>
              <a:t>djetetu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njegovoj</a:t>
            </a:r>
            <a:r>
              <a:rPr lang="en-GB" sz="2000" dirty="0"/>
              <a:t> </a:t>
            </a:r>
            <a:r>
              <a:rPr lang="en-GB" sz="2000" dirty="0" err="1"/>
              <a:t>školi</a:t>
            </a:r>
            <a:r>
              <a:rPr lang="en-GB" sz="2000" dirty="0"/>
              <a:t>, </a:t>
            </a:r>
            <a:r>
              <a:rPr lang="en-GB" sz="2000" dirty="0" err="1"/>
              <a:t>tako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cijeloj</a:t>
            </a:r>
            <a:r>
              <a:rPr lang="en-GB" sz="2000" dirty="0"/>
              <a:t> </a:t>
            </a:r>
            <a:r>
              <a:rPr lang="en-GB" sz="2000" dirty="0" err="1"/>
              <a:t>županiji</a:t>
            </a:r>
            <a:r>
              <a:rPr lang="en-GB" sz="2000" dirty="0"/>
              <a:t>.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/>
              <a:t>Ovo je </a:t>
            </a:r>
            <a:r>
              <a:rPr lang="en-GB" sz="2000" dirty="0" err="1"/>
              <a:t>korak</a:t>
            </a:r>
            <a:r>
              <a:rPr lang="en-GB" sz="2000" dirty="0"/>
              <a:t> </a:t>
            </a:r>
            <a:r>
              <a:rPr lang="en-GB" sz="2000" dirty="0" err="1"/>
              <a:t>prema</a:t>
            </a:r>
            <a:r>
              <a:rPr lang="en-GB" sz="2000" dirty="0"/>
              <a:t> </a:t>
            </a:r>
            <a:r>
              <a:rPr lang="en-GB" sz="2000" dirty="0" err="1"/>
              <a:t>izgradnji</a:t>
            </a:r>
            <a:r>
              <a:rPr lang="en-GB" sz="2000" dirty="0"/>
              <a:t> </a:t>
            </a:r>
            <a:r>
              <a:rPr lang="en-GB" sz="2000" dirty="0" err="1"/>
              <a:t>sustava</a:t>
            </a:r>
            <a:r>
              <a:rPr lang="en-GB" sz="2000" dirty="0"/>
              <a:t> koji </a:t>
            </a:r>
            <a:r>
              <a:rPr lang="en-GB" sz="2000" dirty="0" err="1"/>
              <a:t>će</a:t>
            </a:r>
            <a:r>
              <a:rPr lang="en-GB" sz="2000" dirty="0"/>
              <a:t> </a:t>
            </a:r>
            <a:r>
              <a:rPr lang="en-GB" sz="2000" dirty="0" err="1"/>
              <a:t>pružati</a:t>
            </a:r>
            <a:r>
              <a:rPr lang="en-GB" sz="2000" dirty="0"/>
              <a:t> </a:t>
            </a:r>
            <a:r>
              <a:rPr lang="en-GB" sz="2000" dirty="0" err="1"/>
              <a:t>podršku</a:t>
            </a:r>
            <a:r>
              <a:rPr lang="en-GB" sz="2000" dirty="0"/>
              <a:t> </a:t>
            </a:r>
            <a:r>
              <a:rPr lang="en-GB" sz="2000" dirty="0" err="1"/>
              <a:t>potencijalno</a:t>
            </a:r>
            <a:r>
              <a:rPr lang="en-GB" sz="2000" dirty="0"/>
              <a:t> </a:t>
            </a:r>
            <a:r>
              <a:rPr lang="en-GB" sz="2000" dirty="0" err="1"/>
              <a:t>darovitim</a:t>
            </a:r>
            <a:r>
              <a:rPr lang="en-GB" sz="2000" dirty="0"/>
              <a:t> </a:t>
            </a:r>
            <a:r>
              <a:rPr lang="en-GB" sz="2000" dirty="0" err="1"/>
              <a:t>učenicima</a:t>
            </a:r>
            <a:r>
              <a:rPr lang="en-GB" sz="2000" dirty="0"/>
              <a:t>, </a:t>
            </a:r>
            <a:r>
              <a:rPr lang="en-GB" sz="2000" dirty="0" err="1"/>
              <a:t>ali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izgradnji</a:t>
            </a:r>
            <a:r>
              <a:rPr lang="en-GB" sz="2000" dirty="0"/>
              <a:t> </a:t>
            </a:r>
            <a:r>
              <a:rPr lang="en-GB" sz="2000" dirty="0" err="1"/>
              <a:t>boljeg</a:t>
            </a:r>
            <a:r>
              <a:rPr lang="en-GB" sz="2000" dirty="0"/>
              <a:t> </a:t>
            </a:r>
            <a:r>
              <a:rPr lang="en-GB" sz="2000" dirty="0" err="1"/>
              <a:t>odgojno-obrazovnog</a:t>
            </a:r>
            <a:r>
              <a:rPr lang="en-GB" sz="2000" dirty="0"/>
              <a:t> </a:t>
            </a:r>
            <a:r>
              <a:rPr lang="en-GB" sz="2000" dirty="0" err="1"/>
              <a:t>sustava</a:t>
            </a:r>
            <a:r>
              <a:rPr lang="en-GB" sz="2000" dirty="0"/>
              <a:t> u </a:t>
            </a:r>
            <a:r>
              <a:rPr lang="en-GB" sz="2000" dirty="0" err="1"/>
              <a:t>cjelini</a:t>
            </a:r>
            <a:r>
              <a:rPr lang="en-GB" sz="2000" dirty="0"/>
              <a:t>. </a:t>
            </a:r>
            <a:endParaRPr sz="2000" dirty="0"/>
          </a:p>
        </p:txBody>
      </p:sp>
      <p:sp>
        <p:nvSpPr>
          <p:cNvPr id="310" name="Google Shape;310;p12"/>
          <p:cNvSpPr/>
          <p:nvPr/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2"/>
          <p:cNvSpPr/>
          <p:nvPr/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54276"/>
            </a:gs>
            <a:gs pos="43000">
              <a:srgbClr val="4875C5">
                <a:alpha val="92941"/>
              </a:srgbClr>
            </a:gs>
            <a:gs pos="100000">
              <a:srgbClr val="8DA9DB"/>
            </a:gs>
          </a:gsLst>
          <a:lin ang="16200000" scaled="0"/>
        </a:gra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" name="Google Shape;317;p14"/>
          <p:cNvPicPr preferRelativeResize="0"/>
          <p:nvPr/>
        </p:nvPicPr>
        <p:blipFill rotWithShape="1">
          <a:blip r:embed="rId3">
            <a:alphaModFix/>
          </a:blip>
          <a:srcRect r="37647" b="2"/>
          <a:stretch/>
        </p:blipFill>
        <p:spPr>
          <a:xfrm>
            <a:off x="5790353" y="10"/>
            <a:ext cx="6401647" cy="6852984"/>
          </a:xfrm>
          <a:custGeom>
            <a:avLst/>
            <a:gdLst/>
            <a:ahLst/>
            <a:cxnLst/>
            <a:rect l="l" t="t" r="r" b="b"/>
            <a:pathLst>
              <a:path w="6401647" h="6852994" extrusionOk="0">
                <a:moveTo>
                  <a:pt x="354282" y="0"/>
                </a:moveTo>
                <a:lnTo>
                  <a:pt x="6401647" y="0"/>
                </a:lnTo>
                <a:lnTo>
                  <a:pt x="6401647" y="6852994"/>
                </a:lnTo>
                <a:lnTo>
                  <a:pt x="0" y="6852994"/>
                </a:lnTo>
                <a:lnTo>
                  <a:pt x="0" y="6852993"/>
                </a:lnTo>
                <a:lnTo>
                  <a:pt x="3528116" y="6852993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18" name="Google Shape;318;p14"/>
          <p:cNvSpPr/>
          <p:nvPr/>
        </p:nvSpPr>
        <p:spPr>
          <a:xfrm>
            <a:off x="1098248" y="1372729"/>
            <a:ext cx="4445000" cy="162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Izvrsnost nije cilj,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izvrsnost je stav!</a:t>
            </a:r>
            <a:endParaRPr/>
          </a:p>
        </p:txBody>
      </p:sp>
      <p:sp>
        <p:nvSpPr>
          <p:cNvPr id="319" name="Google Shape;319;p14"/>
          <p:cNvSpPr/>
          <p:nvPr/>
        </p:nvSpPr>
        <p:spPr>
          <a:xfrm>
            <a:off x="641047" y="4805314"/>
            <a:ext cx="8051800" cy="1481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Pratite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nas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https://ci-sdz.hr/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https://www.facebook.com/cisdz.hr/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</a:t>
            </a:r>
            <a:r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www.youtube.com</a:t>
            </a:r>
            <a:r>
              <a:rPr lang="en-GB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/channel/UCNllcpaomfZlipYgeiaT7Gg 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09D445-D1E0-13BA-60E2-101024A72238}"/>
              </a:ext>
            </a:extLst>
          </p:cNvPr>
          <p:cNvSpPr txBox="1"/>
          <p:nvPr/>
        </p:nvSpPr>
        <p:spPr>
          <a:xfrm>
            <a:off x="641047" y="4239301"/>
            <a:ext cx="4873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>
                <a:solidFill>
                  <a:schemeClr val="bg1"/>
                </a:solidFill>
              </a:rPr>
              <a:t>Za sva pitanja javite nam se na </a:t>
            </a:r>
            <a:r>
              <a:rPr lang="hr-HR" sz="1600" dirty="0" err="1">
                <a:solidFill>
                  <a:schemeClr val="bg1"/>
                </a:solidFill>
              </a:rPr>
              <a:t>anamajic@ci-sdz.hr</a:t>
            </a:r>
            <a:endParaRPr lang="hr-HR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1219200" y="685800"/>
            <a:ext cx="10972800" cy="5486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07" name="Google Shape;10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3366236" y="-2655252"/>
            <a:ext cx="5486400" cy="12188952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"/>
          <p:cNvSpPr/>
          <p:nvPr/>
        </p:nvSpPr>
        <p:spPr>
          <a:xfrm>
            <a:off x="1159764" y="685797"/>
            <a:ext cx="118872" cy="15504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2073128" y="6172201"/>
            <a:ext cx="118872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1435608" y="1061250"/>
            <a:ext cx="9596628" cy="540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Centar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izvrsnosti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Splitsko-dalmatinske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županije</a:t>
            </a:r>
            <a:r>
              <a:rPr lang="en-GB" sz="2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ustanova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je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koja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promiče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rad s </a:t>
            </a:r>
            <a:r>
              <a:rPr lang="en-GB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potencijalno</a:t>
            </a:r>
            <a:r>
              <a:rPr lang="en-GB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darovitim</a:t>
            </a:r>
            <a:r>
              <a:rPr lang="en-GB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učenicima</a:t>
            </a:r>
            <a:r>
              <a:rPr lang="en-GB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ciljem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stvaranja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okvira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za rad s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darovitim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učenicima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Republici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Hrvatskoj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Također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trudimo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dijeliti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ono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što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smo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naučili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 tom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procesu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svima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koji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žele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pomoći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darovitim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učenicima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ostvariti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svoj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potencijal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Misija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Poticati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učenika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obrazovnog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sustava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 err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Vizija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Ostvarenje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punog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potencijala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svakog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izvrsnog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darovitog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učenika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 SDŽ </a:t>
            </a:r>
            <a:r>
              <a:rPr lang="en-GB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RH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2" descr="A picture containing brick, tabl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25533" y="6227667"/>
            <a:ext cx="2561184" cy="535112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"/>
          <p:cNvSpPr txBox="1"/>
          <p:nvPr/>
        </p:nvSpPr>
        <p:spPr>
          <a:xfrm>
            <a:off x="6895967" y="6128792"/>
            <a:ext cx="2426521" cy="66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 nije cilj,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izvrsnost je stav!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 rot="10800000">
            <a:off x="2133600" y="685800"/>
            <a:ext cx="10058400" cy="5486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1159764" y="685797"/>
            <a:ext cx="118872" cy="15504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295027" y="685797"/>
            <a:ext cx="5334747" cy="5486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b="1" dirty="0" err="1"/>
              <a:t>Temeljni</a:t>
            </a:r>
            <a:r>
              <a:rPr lang="en-GB" sz="2000" b="1" dirty="0"/>
              <a:t> </a:t>
            </a:r>
            <a:r>
              <a:rPr lang="en-GB" sz="2000" b="1" dirty="0" err="1"/>
              <a:t>ciljevi</a:t>
            </a:r>
            <a:r>
              <a:rPr lang="en-GB" sz="2000" b="1" dirty="0"/>
              <a:t> CI SDŽ </a:t>
            </a:r>
            <a:r>
              <a:rPr lang="en-GB" sz="2000" b="1" dirty="0" err="1"/>
              <a:t>su</a:t>
            </a:r>
            <a:r>
              <a:rPr lang="en-GB" sz="2000" b="1" dirty="0"/>
              <a:t>:</a:t>
            </a:r>
            <a:endParaRPr sz="2000"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Ispunjenje</a:t>
            </a:r>
            <a:r>
              <a:rPr lang="en-GB" sz="2000" dirty="0"/>
              <a:t> </a:t>
            </a:r>
            <a:r>
              <a:rPr lang="en-GB" sz="2000" dirty="0" err="1"/>
              <a:t>potencijala</a:t>
            </a:r>
            <a:r>
              <a:rPr lang="en-GB" sz="2000" dirty="0"/>
              <a:t> </a:t>
            </a:r>
            <a:r>
              <a:rPr lang="en-GB" sz="2000" dirty="0" err="1"/>
              <a:t>svakog</a:t>
            </a:r>
            <a:r>
              <a:rPr lang="en-GB" sz="2000" dirty="0"/>
              <a:t> </a:t>
            </a:r>
            <a:r>
              <a:rPr lang="en-GB" sz="2000" dirty="0" err="1"/>
              <a:t>darovitog</a:t>
            </a:r>
            <a:r>
              <a:rPr lang="en-GB" sz="2000" dirty="0"/>
              <a:t> </a:t>
            </a:r>
            <a:r>
              <a:rPr lang="en-GB" sz="2000" dirty="0" err="1"/>
              <a:t>djeteta</a:t>
            </a:r>
            <a:endParaRPr sz="2000"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Uspostava</a:t>
            </a:r>
            <a:r>
              <a:rPr lang="en-GB" sz="2000" dirty="0"/>
              <a:t> </a:t>
            </a:r>
            <a:r>
              <a:rPr lang="en-GB" sz="2000" dirty="0" err="1"/>
              <a:t>sustavnog</a:t>
            </a:r>
            <a:r>
              <a:rPr lang="en-GB" sz="2000" dirty="0"/>
              <a:t> </a:t>
            </a:r>
            <a:r>
              <a:rPr lang="en-GB" sz="2000" dirty="0" err="1"/>
              <a:t>pristupa</a:t>
            </a:r>
            <a:r>
              <a:rPr lang="en-GB" sz="2000" dirty="0"/>
              <a:t> </a:t>
            </a:r>
            <a:r>
              <a:rPr lang="en-GB" sz="2000" dirty="0" err="1"/>
              <a:t>identifikaciji</a:t>
            </a:r>
            <a:r>
              <a:rPr lang="en-GB" sz="2000" dirty="0"/>
              <a:t>, </a:t>
            </a:r>
            <a:r>
              <a:rPr lang="en-GB" sz="2000" dirty="0" err="1"/>
              <a:t>praćenju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podršci</a:t>
            </a:r>
            <a:r>
              <a:rPr lang="en-GB" sz="2000" dirty="0"/>
              <a:t> </a:t>
            </a:r>
            <a:r>
              <a:rPr lang="en-GB" sz="2000" dirty="0" err="1"/>
              <a:t>potencijalno</a:t>
            </a:r>
            <a:r>
              <a:rPr lang="en-GB" sz="2000" dirty="0"/>
              <a:t> </a:t>
            </a:r>
            <a:r>
              <a:rPr lang="en-GB" sz="2000" dirty="0" err="1"/>
              <a:t>darovitih</a:t>
            </a:r>
            <a:endParaRPr sz="2000"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Pružanje</a:t>
            </a:r>
            <a:r>
              <a:rPr lang="en-GB" sz="2000" dirty="0"/>
              <a:t> </a:t>
            </a:r>
            <a:r>
              <a:rPr lang="en-GB" sz="2000" dirty="0" err="1"/>
              <a:t>potpore</a:t>
            </a:r>
            <a:r>
              <a:rPr lang="en-GB" sz="2000" dirty="0"/>
              <a:t> </a:t>
            </a:r>
            <a:r>
              <a:rPr lang="en-GB" sz="2000" dirty="0" err="1"/>
              <a:t>odgojno-obrazovnim</a:t>
            </a:r>
            <a:r>
              <a:rPr lang="en-GB" sz="2000" dirty="0"/>
              <a:t> </a:t>
            </a:r>
            <a:r>
              <a:rPr lang="en-GB" sz="2000" dirty="0" err="1"/>
              <a:t>djelatnicima</a:t>
            </a:r>
            <a:r>
              <a:rPr lang="en-GB" sz="2000" dirty="0"/>
              <a:t> koji </a:t>
            </a:r>
            <a:r>
              <a:rPr lang="en-GB" sz="2000" dirty="0" err="1"/>
              <a:t>svakodnevno</a:t>
            </a:r>
            <a:r>
              <a:rPr lang="en-GB" sz="2000" dirty="0"/>
              <a:t> </a:t>
            </a:r>
            <a:r>
              <a:rPr lang="en-GB" sz="2000" dirty="0" err="1"/>
              <a:t>rade</a:t>
            </a:r>
            <a:r>
              <a:rPr lang="en-GB" sz="2000" dirty="0"/>
              <a:t> s </a:t>
            </a:r>
            <a:r>
              <a:rPr lang="en-GB" sz="2000" dirty="0" err="1"/>
              <a:t>darovitima</a:t>
            </a:r>
            <a:endParaRPr sz="2000"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Pružanje</a:t>
            </a:r>
            <a:r>
              <a:rPr lang="en-GB" sz="2000" dirty="0"/>
              <a:t> </a:t>
            </a:r>
            <a:r>
              <a:rPr lang="en-GB" sz="2000" dirty="0" err="1"/>
              <a:t>potpore</a:t>
            </a:r>
            <a:r>
              <a:rPr lang="en-GB" sz="2000" dirty="0"/>
              <a:t> </a:t>
            </a:r>
            <a:r>
              <a:rPr lang="en-GB" sz="2000" dirty="0" err="1"/>
              <a:t>roditeljima</a:t>
            </a:r>
            <a:r>
              <a:rPr lang="en-GB" sz="2000" dirty="0"/>
              <a:t> </a:t>
            </a:r>
            <a:r>
              <a:rPr lang="en-GB" sz="2000" dirty="0" err="1"/>
              <a:t>potencijalno</a:t>
            </a:r>
            <a:r>
              <a:rPr lang="en-GB" sz="2000" dirty="0"/>
              <a:t> </a:t>
            </a:r>
            <a:r>
              <a:rPr lang="en-GB" sz="2000" dirty="0" err="1"/>
              <a:t>darovite</a:t>
            </a:r>
            <a:r>
              <a:rPr lang="en-GB" sz="2000" dirty="0"/>
              <a:t> </a:t>
            </a:r>
            <a:r>
              <a:rPr lang="en-GB" sz="2000" dirty="0" err="1"/>
              <a:t>djece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mladih</a:t>
            </a:r>
            <a:endParaRPr sz="2000"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Poticanje</a:t>
            </a:r>
            <a:r>
              <a:rPr lang="en-GB" sz="2000" dirty="0"/>
              <a:t> </a:t>
            </a:r>
            <a:r>
              <a:rPr lang="en-GB" sz="2000" dirty="0" err="1"/>
              <a:t>izvrsnosti</a:t>
            </a:r>
            <a:r>
              <a:rPr lang="en-GB" sz="2000" dirty="0"/>
              <a:t> </a:t>
            </a:r>
            <a:r>
              <a:rPr lang="en-GB" sz="2000" dirty="0" err="1"/>
              <a:t>odgojno-obrazovnih</a:t>
            </a:r>
            <a:r>
              <a:rPr lang="en-GB" sz="2000" dirty="0"/>
              <a:t> </a:t>
            </a:r>
            <a:r>
              <a:rPr lang="en-GB" sz="2000" dirty="0" err="1"/>
              <a:t>institucija</a:t>
            </a: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 dirty="0"/>
          </a:p>
        </p:txBody>
      </p:sp>
      <p:sp>
        <p:nvSpPr>
          <p:cNvPr id="122" name="Google Shape;122;p3"/>
          <p:cNvSpPr/>
          <p:nvPr/>
        </p:nvSpPr>
        <p:spPr>
          <a:xfrm rot="10800000" flipH="1">
            <a:off x="6705598" y="3425580"/>
            <a:ext cx="2743201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6705598" y="685799"/>
            <a:ext cx="2743201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/>
          <p:nvPr/>
        </p:nvSpPr>
        <p:spPr>
          <a:xfrm rot="10800000">
            <a:off x="9448799" y="3425580"/>
            <a:ext cx="2743201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"/>
          <p:cNvSpPr/>
          <p:nvPr/>
        </p:nvSpPr>
        <p:spPr>
          <a:xfrm flipH="1">
            <a:off x="9448799" y="685800"/>
            <a:ext cx="2743201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12073128" y="6172201"/>
            <a:ext cx="118872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 rot="-379690">
            <a:off x="7218875" y="2468778"/>
            <a:ext cx="4308200" cy="1610029"/>
          </a:xfrm>
          <a:prstGeom prst="cloud">
            <a:avLst/>
          </a:prstGeom>
          <a:solidFill>
            <a:srgbClr val="8DA9DB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Darovita djeca i mladi nositelji su novih ideja, razvoja i budućnosti.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CI SDŽ radi s darovitima, njihovim roditeljima i nastavnicima danas, za bolje sutra svih nas.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 advClick="0" advTm="500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"/>
          <p:cNvSpPr txBox="1"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GB" sz="2500" b="1"/>
            </a:br>
            <a:r>
              <a:rPr lang="en-GB" sz="3600" b="1">
                <a:solidFill>
                  <a:srgbClr val="2F5496"/>
                </a:solidFill>
              </a:rPr>
              <a:t>Zašto pružati podršku potencijalno darovitoj djeci i mladima? </a:t>
            </a:r>
            <a:br>
              <a:rPr lang="en-GB" sz="2500"/>
            </a:br>
            <a:endParaRPr sz="2500"/>
          </a:p>
        </p:txBody>
      </p:sp>
      <p:sp>
        <p:nvSpPr>
          <p:cNvPr id="134" name="Google Shape;134;p4"/>
          <p:cNvSpPr/>
          <p:nvPr/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body" idx="1"/>
          </p:nvPr>
        </p:nvSpPr>
        <p:spPr>
          <a:xfrm>
            <a:off x="615458" y="3355848"/>
            <a:ext cx="6268770" cy="2825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darovita djeca su djeca s posebnim potrebama</a:t>
            </a:r>
            <a:endParaRPr sz="200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najčešće su prepušteni sami sebi jer u našem društvu prevladava ideja da će se „daroviti ionako sami snaći“</a:t>
            </a:r>
            <a:endParaRPr sz="200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međutim, </a:t>
            </a:r>
            <a:r>
              <a:rPr lang="en-GB" sz="2000" b="1"/>
              <a:t>potrebna im je sustavna skrb da bi ostvarili svoje potencijale</a:t>
            </a:r>
            <a:endParaRPr/>
          </a:p>
          <a:p>
            <a:pPr marL="228600" lvl="0" indent="-88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</p:txBody>
      </p:sp>
      <p:pic>
        <p:nvPicPr>
          <p:cNvPr id="137" name="Google Shape;137;p4" descr="A child standing in front of a crow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5145" r="6918"/>
          <a:stretch/>
        </p:blipFill>
        <p:spPr>
          <a:xfrm>
            <a:off x="7684006" y="10"/>
            <a:ext cx="4507993" cy="6857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 rot="10800000">
            <a:off x="2133600" y="685800"/>
            <a:ext cx="10058400" cy="5486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1159764" y="685797"/>
            <a:ext cx="118872" cy="15504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 txBox="1">
            <a:spLocks noGrp="1"/>
          </p:cNvSpPr>
          <p:nvPr>
            <p:ph type="body" idx="1"/>
          </p:nvPr>
        </p:nvSpPr>
        <p:spPr>
          <a:xfrm>
            <a:off x="1409156" y="1518834"/>
            <a:ext cx="5349240" cy="49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GB" sz="1600"/>
              <a:t>CI SDŽ primarno je usmjeren na rad s </a:t>
            </a:r>
            <a:r>
              <a:rPr lang="en-GB" sz="1600">
                <a:solidFill>
                  <a:srgbClr val="2F5496"/>
                </a:solidFill>
              </a:rPr>
              <a:t>potencijalno darovitim učenicima, njihovim nastavnicima i roditeljima</a:t>
            </a:r>
            <a:r>
              <a:rPr lang="en-GB" sz="1600"/>
              <a:t>, ali aktivnosti CI SDŽ uključuju i: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✔"/>
            </a:pPr>
            <a:r>
              <a:rPr lang="en-GB" sz="1600"/>
              <a:t>kontinuirani razvoj programa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✔"/>
            </a:pPr>
            <a:r>
              <a:rPr lang="en-GB" sz="1600"/>
              <a:t>rad na poticanju sustava organizacijom edukacija i konferencija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✔"/>
            </a:pPr>
            <a:r>
              <a:rPr lang="en-GB" sz="1600"/>
              <a:t>znanstveno-istraživački rad u području darovitosti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GB" sz="1600" b="1"/>
              <a:t>Surađujemo s brojnim ustanovama i pojedincima s krajnjim ciljem </a:t>
            </a:r>
            <a:r>
              <a:rPr lang="en-GB" sz="1600" b="1">
                <a:solidFill>
                  <a:srgbClr val="2F5496"/>
                </a:solidFill>
              </a:rPr>
              <a:t>poboljšanja sustava obrazovanja.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>
              <a:solidFill>
                <a:srgbClr val="2F5496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>
              <a:solidFill>
                <a:srgbClr val="2F5496"/>
              </a:solidFill>
            </a:endParaRPr>
          </a:p>
          <a:p>
            <a:pPr marL="228600" lvl="0" indent="-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/>
          </a:p>
        </p:txBody>
      </p:sp>
      <p:sp>
        <p:nvSpPr>
          <p:cNvPr id="147" name="Google Shape;147;p5"/>
          <p:cNvSpPr/>
          <p:nvPr/>
        </p:nvSpPr>
        <p:spPr>
          <a:xfrm rot="10800000">
            <a:off x="9435427" y="3436499"/>
            <a:ext cx="2743200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6680579" y="685799"/>
            <a:ext cx="2743200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 flipH="1">
            <a:off x="9435427" y="685800"/>
            <a:ext cx="2743200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 rot="10800000" flipH="1">
            <a:off x="6680579" y="3436498"/>
            <a:ext cx="2743200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lt1">
              <a:alpha val="2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 rot="10800000">
            <a:off x="9435427" y="3436499"/>
            <a:ext cx="2743200" cy="2746621"/>
          </a:xfrm>
          <a:custGeom>
            <a:avLst/>
            <a:gdLst/>
            <a:ahLst/>
            <a:cxnLst/>
            <a:rect l="l" t="t" r="r" b="b"/>
            <a:pathLst>
              <a:path w="2616326" h="2618803" extrusionOk="0">
                <a:moveTo>
                  <a:pt x="2616327" y="634841"/>
                </a:moveTo>
                <a:lnTo>
                  <a:pt x="2616327" y="0"/>
                </a:lnTo>
                <a:lnTo>
                  <a:pt x="0" y="0"/>
                </a:lnTo>
                <a:lnTo>
                  <a:pt x="0" y="2618804"/>
                </a:lnTo>
                <a:lnTo>
                  <a:pt x="634270" y="2618804"/>
                </a:lnTo>
                <a:cubicBezTo>
                  <a:pt x="634270" y="1523143"/>
                  <a:pt x="1521619" y="634841"/>
                  <a:pt x="2616327" y="634841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12073128" y="6172201"/>
            <a:ext cx="118872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3" name="Google Shape;153;p5"/>
          <p:cNvGrpSpPr/>
          <p:nvPr/>
        </p:nvGrpSpPr>
        <p:grpSpPr>
          <a:xfrm>
            <a:off x="7387038" y="1327497"/>
            <a:ext cx="3929899" cy="3793674"/>
            <a:chOff x="390354" y="1935"/>
            <a:chExt cx="3929899" cy="3793674"/>
          </a:xfrm>
        </p:grpSpPr>
        <p:sp>
          <p:nvSpPr>
            <p:cNvPr id="154" name="Google Shape;154;p5"/>
            <p:cNvSpPr/>
            <p:nvPr/>
          </p:nvSpPr>
          <p:spPr>
            <a:xfrm>
              <a:off x="1782003" y="1935"/>
              <a:ext cx="1146600" cy="1146600"/>
            </a:xfrm>
            <a:prstGeom prst="ellipse">
              <a:avLst/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 txBox="1"/>
            <p:nvPr/>
          </p:nvSpPr>
          <p:spPr>
            <a:xfrm>
              <a:off x="1949919" y="169851"/>
              <a:ext cx="810768" cy="810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Calibri"/>
                <a:buNone/>
              </a:pPr>
              <a:r>
                <a:rPr lang="en-GB" sz="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PROFESIONALNI RAZVOJ</a:t>
              </a:r>
              <a:endParaRPr/>
            </a:p>
          </p:txBody>
        </p:sp>
        <p:sp>
          <p:nvSpPr>
            <p:cNvPr id="156" name="Google Shape;156;p5"/>
            <p:cNvSpPr/>
            <p:nvPr/>
          </p:nvSpPr>
          <p:spPr>
            <a:xfrm rot="2160000">
              <a:off x="2892171" y="882236"/>
              <a:ext cx="303993" cy="386977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5"/>
            <p:cNvSpPr txBox="1"/>
            <p:nvPr/>
          </p:nvSpPr>
          <p:spPr>
            <a:xfrm rot="2160000">
              <a:off x="2900880" y="932829"/>
              <a:ext cx="212795" cy="232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endParaRPr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3173653" y="1013027"/>
              <a:ext cx="1146600" cy="1146600"/>
            </a:xfrm>
            <a:prstGeom prst="ellipse">
              <a:avLst/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 txBox="1"/>
            <p:nvPr/>
          </p:nvSpPr>
          <p:spPr>
            <a:xfrm>
              <a:off x="3341569" y="1180943"/>
              <a:ext cx="810768" cy="810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Calibri"/>
                <a:buNone/>
              </a:pPr>
              <a:r>
                <a:rPr lang="en-GB" sz="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RAZVOJ PROGRAMA</a:t>
              </a: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 rot="6480000">
              <a:off x="3331833" y="2202647"/>
              <a:ext cx="303993" cy="386977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 txBox="1"/>
            <p:nvPr/>
          </p:nvSpPr>
          <p:spPr>
            <a:xfrm rot="-4320000">
              <a:off x="3391523" y="2236675"/>
              <a:ext cx="212795" cy="232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endParaRPr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2642090" y="2649009"/>
              <a:ext cx="1146600" cy="1146600"/>
            </a:xfrm>
            <a:prstGeom prst="ellipse">
              <a:avLst/>
            </a:prstGeom>
            <a:gradFill>
              <a:gsLst>
                <a:gs pos="0">
                  <a:srgbClr val="FFC647"/>
                </a:gs>
                <a:gs pos="50000">
                  <a:srgbClr val="FFC600"/>
                </a:gs>
                <a:gs pos="100000">
                  <a:srgbClr val="E3B400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5"/>
            <p:cNvSpPr txBox="1"/>
            <p:nvPr/>
          </p:nvSpPr>
          <p:spPr>
            <a:xfrm>
              <a:off x="2810006" y="2816925"/>
              <a:ext cx="810768" cy="810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Calibri"/>
                <a:buNone/>
              </a:pPr>
              <a:r>
                <a:rPr lang="en-GB" sz="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IDENTIFIKACIJA POTENCIJALNO DAROVITIH</a:t>
              </a:r>
              <a:endParaRPr/>
            </a:p>
          </p:txBody>
        </p:sp>
        <p:sp>
          <p:nvSpPr>
            <p:cNvPr id="164" name="Google Shape;164;p5"/>
            <p:cNvSpPr/>
            <p:nvPr/>
          </p:nvSpPr>
          <p:spPr>
            <a:xfrm rot="10800000">
              <a:off x="2211910" y="3028821"/>
              <a:ext cx="303993" cy="386977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FFC647"/>
                </a:gs>
                <a:gs pos="50000">
                  <a:srgbClr val="FFC600"/>
                </a:gs>
                <a:gs pos="100000">
                  <a:srgbClr val="E3B400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5"/>
            <p:cNvSpPr txBox="1"/>
            <p:nvPr/>
          </p:nvSpPr>
          <p:spPr>
            <a:xfrm>
              <a:off x="2303108" y="3106216"/>
              <a:ext cx="212795" cy="232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endParaRPr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921917" y="2649009"/>
              <a:ext cx="1146600" cy="1146600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5"/>
            <p:cNvSpPr txBox="1"/>
            <p:nvPr/>
          </p:nvSpPr>
          <p:spPr>
            <a:xfrm>
              <a:off x="1089833" y="2816925"/>
              <a:ext cx="810768" cy="810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Calibri"/>
                <a:buNone/>
              </a:pPr>
              <a:r>
                <a:rPr lang="en-GB" sz="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SAVJETODAVNA ULOGA TIMOVIMA</a:t>
              </a: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 rot="-6480000">
              <a:off x="1080097" y="2219012"/>
              <a:ext cx="303993" cy="386977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 txBox="1"/>
            <p:nvPr/>
          </p:nvSpPr>
          <p:spPr>
            <a:xfrm rot="4320000">
              <a:off x="1139787" y="2339774"/>
              <a:ext cx="212795" cy="232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endParaRPr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390354" y="1013027"/>
              <a:ext cx="1146600" cy="1146600"/>
            </a:xfrm>
            <a:prstGeom prst="ellipse">
              <a:avLst/>
            </a:prstGeom>
            <a:gradFill>
              <a:gsLst>
                <a:gs pos="0">
                  <a:srgbClr val="7FB75F"/>
                </a:gs>
                <a:gs pos="50000">
                  <a:srgbClr val="6EB141"/>
                </a:gs>
                <a:gs pos="100000">
                  <a:srgbClr val="5FA134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 txBox="1"/>
            <p:nvPr/>
          </p:nvSpPr>
          <p:spPr>
            <a:xfrm>
              <a:off x="558270" y="1180943"/>
              <a:ext cx="810768" cy="8107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900"/>
                <a:buFont typeface="Calibri"/>
                <a:buNone/>
              </a:pPr>
              <a:r>
                <a:rPr lang="en-GB" sz="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ZNANSTVENO STRUČNA SURADNJA </a:t>
              </a: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 rot="-2160000">
              <a:off x="1500522" y="892350"/>
              <a:ext cx="303993" cy="386977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7FB75F"/>
                </a:gs>
                <a:gs pos="50000">
                  <a:srgbClr val="6EB141"/>
                </a:gs>
                <a:gs pos="100000">
                  <a:srgbClr val="5FA134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 txBox="1"/>
            <p:nvPr/>
          </p:nvSpPr>
          <p:spPr>
            <a:xfrm rot="-2160000">
              <a:off x="1509231" y="996547"/>
              <a:ext cx="212795" cy="232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endParaRPr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4" name="Google Shape;174;p5"/>
          <p:cNvSpPr/>
          <p:nvPr/>
        </p:nvSpPr>
        <p:spPr>
          <a:xfrm>
            <a:off x="1477828" y="685797"/>
            <a:ext cx="3908543" cy="69783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Aktivnosti CI SDŽ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5"/>
          <p:cNvSpPr/>
          <p:nvPr/>
        </p:nvSpPr>
        <p:spPr>
          <a:xfrm rot="-379690">
            <a:off x="3636046" y="5070351"/>
            <a:ext cx="4071925" cy="1540246"/>
          </a:xfrm>
          <a:prstGeom prst="cloud">
            <a:avLst/>
          </a:prstGeom>
          <a:solidFill>
            <a:srgbClr val="C9C9C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,,Planinu će pomaknuti samo onaj tko je na početku pomicao kamenčiće.’’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Kineska poslovica</a:t>
            </a:r>
            <a:endParaRPr/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/>
          <p:nvPr/>
        </p:nvSpPr>
        <p:spPr>
          <a:xfrm>
            <a:off x="4965430" y="629268"/>
            <a:ext cx="6586491" cy="128616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Identifikacija</a:t>
            </a:r>
            <a:r>
              <a:rPr lang="en-GB" sz="3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7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učenika</a:t>
            </a:r>
            <a:r>
              <a:rPr lang="en-GB" sz="3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7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darovitih</a:t>
            </a:r>
            <a:r>
              <a:rPr lang="en-GB" sz="3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 </a:t>
            </a:r>
            <a:r>
              <a:rPr lang="en-GB" sz="37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području</a:t>
            </a:r>
            <a:r>
              <a:rPr lang="en-GB" sz="3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7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matematike</a:t>
            </a:r>
            <a:endParaRPr sz="3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2" name="Google Shape;182;p6"/>
          <p:cNvPicPr preferRelativeResize="0"/>
          <p:nvPr/>
        </p:nvPicPr>
        <p:blipFill rotWithShape="1">
          <a:blip r:embed="rId3">
            <a:alphaModFix/>
          </a:blip>
          <a:srcRect l="34342" r="27637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3" name="Google Shape;183;p6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w="19050" cap="flat" cmpd="sng">
            <a:solidFill>
              <a:srgbClr val="1D37CE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84" name="Google Shape;184;p6"/>
          <p:cNvGrpSpPr/>
          <p:nvPr/>
        </p:nvGrpSpPr>
        <p:grpSpPr>
          <a:xfrm>
            <a:off x="4966717" y="3508119"/>
            <a:ext cx="6583916" cy="1645979"/>
            <a:chOff x="1286" y="1069719"/>
            <a:chExt cx="6583916" cy="1645979"/>
          </a:xfrm>
        </p:grpSpPr>
        <p:sp>
          <p:nvSpPr>
            <p:cNvPr id="185" name="Google Shape;185;p6"/>
            <p:cNvSpPr/>
            <p:nvPr/>
          </p:nvSpPr>
          <p:spPr>
            <a:xfrm>
              <a:off x="1286" y="1069719"/>
              <a:ext cx="2743298" cy="1645979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6"/>
            <p:cNvSpPr txBox="1"/>
            <p:nvPr/>
          </p:nvSpPr>
          <p:spPr>
            <a:xfrm>
              <a:off x="49495" y="1117928"/>
              <a:ext cx="2646880" cy="15495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Projekt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provodimo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suradnji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s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Nacionalnim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centrom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za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vanjsko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vrednovanje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obrazovanja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Prirodoslovno-matematičkim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fakultetom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Splitu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dirty="0"/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2985995" y="1552540"/>
              <a:ext cx="581579" cy="68033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6"/>
            <p:cNvSpPr txBox="1"/>
            <p:nvPr/>
          </p:nvSpPr>
          <p:spPr>
            <a:xfrm>
              <a:off x="2985995" y="1688608"/>
              <a:ext cx="407105" cy="4082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None/>
              </a:pPr>
              <a:endParaRPr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3841904" y="1069719"/>
              <a:ext cx="2743298" cy="1645979"/>
            </a:xfrm>
            <a:prstGeom prst="roundRect">
              <a:avLst>
                <a:gd name="adj" fmla="val 10000"/>
              </a:avLst>
            </a:prstGeom>
            <a:solidFill>
              <a:srgbClr val="6FAB4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6"/>
            <p:cNvSpPr txBox="1"/>
            <p:nvPr/>
          </p:nvSpPr>
          <p:spPr>
            <a:xfrm>
              <a:off x="3890113" y="1117928"/>
              <a:ext cx="2646880" cy="15495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Za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sudjelovanje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se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prijavile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gotovo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osnovne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škole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(91 od 96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škola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odnosno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95% OŠ u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županiji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), a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priliku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za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sudjelovanjem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testiranju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ima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3833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učenica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16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učenika</a:t>
              </a:r>
              <a:r>
                <a:rPr lang="en-GB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4000">
        <p:circle/>
      </p:transition>
    </mc:Choice>
    <mc:Fallback xmlns="">
      <p:transition spd="slow" advClick="0" advTm="4000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 rot="-2700000" flipH="1">
            <a:off x="-376156" y="-253670"/>
            <a:ext cx="1827638" cy="1376989"/>
          </a:xfrm>
          <a:custGeom>
            <a:avLst/>
            <a:gdLst/>
            <a:ahLst/>
            <a:cxnLst/>
            <a:rect l="l" t="t" r="r" b="b"/>
            <a:pathLst>
              <a:path w="1827638" h="1376989" extrusionOk="0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 rot="-27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 rot="-27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 rot="10800000" flipH="1">
            <a:off x="9356643" y="0"/>
            <a:ext cx="2835357" cy="1480837"/>
          </a:xfrm>
          <a:custGeom>
            <a:avLst/>
            <a:gdLst/>
            <a:ahLst/>
            <a:cxnLst/>
            <a:rect l="l" t="t" r="r" b="b"/>
            <a:pathLst>
              <a:path w="2835357" h="1480837" extrusionOk="0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 flipH="1">
            <a:off x="7976344" y="6115501"/>
            <a:ext cx="1494513" cy="742499"/>
          </a:xfrm>
          <a:prstGeom prst="triangle">
            <a:avLst>
              <a:gd name="adj" fmla="val 50000"/>
            </a:avLst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 flipH="1">
            <a:off x="7604080" y="6453143"/>
            <a:ext cx="814903" cy="404857"/>
          </a:xfrm>
          <a:prstGeom prst="triangle">
            <a:avLst>
              <a:gd name="adj" fmla="val 50000"/>
            </a:avLst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7"/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Ciljevi projekta</a:t>
            </a:r>
            <a:endParaRPr b="1">
              <a:solidFill>
                <a:schemeClr val="accent1"/>
              </a:solidFill>
            </a:endParaRPr>
          </a:p>
        </p:txBody>
      </p:sp>
      <p:grpSp>
        <p:nvGrpSpPr>
          <p:cNvPr id="203" name="Google Shape;203;p7"/>
          <p:cNvGrpSpPr/>
          <p:nvPr/>
        </p:nvGrpSpPr>
        <p:grpSpPr>
          <a:xfrm>
            <a:off x="4776730" y="1428965"/>
            <a:ext cx="6589260" cy="4024800"/>
            <a:chOff x="0" y="609596"/>
            <a:chExt cx="6589260" cy="4024800"/>
          </a:xfrm>
        </p:grpSpPr>
        <p:sp>
          <p:nvSpPr>
            <p:cNvPr id="204" name="Google Shape;204;p7"/>
            <p:cNvSpPr/>
            <p:nvPr/>
          </p:nvSpPr>
          <p:spPr>
            <a:xfrm>
              <a:off x="0" y="609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rgbClr val="88D9F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59399" y="668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GB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Identifikacija potencijalno darovitih učenika u području matematike kako bi im se osigurala podrška uključivanjem u programe koje provodi CI SDŽ ili u matičnoj školi. 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0" y="2013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59399" y="2072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GB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Poticanje škola na uspostavu sustava podrške cjelovitom razvoju darovitih učenika.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0" y="3417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rgbClr val="00B0F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59399" y="3476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Standardizacija testnih materijala za identifikaciju darovitih učenika u području matematike.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5" name="Google Shape;215;p8"/>
          <p:cNvGrpSpPr/>
          <p:nvPr/>
        </p:nvGrpSpPr>
        <p:grpSpPr>
          <a:xfrm flipH="1">
            <a:off x="10741136" y="-454724"/>
            <a:ext cx="2323655" cy="2323656"/>
            <a:chOff x="-872270" y="-454724"/>
            <a:chExt cx="2323655" cy="2323656"/>
          </a:xfrm>
        </p:grpSpPr>
        <p:sp>
          <p:nvSpPr>
            <p:cNvPr id="216" name="Google Shape;216;p8"/>
            <p:cNvSpPr/>
            <p:nvPr/>
          </p:nvSpPr>
          <p:spPr>
            <a:xfrm rot="2700000">
              <a:off x="-415188" y="-231223"/>
              <a:ext cx="1409491" cy="1876653"/>
            </a:xfrm>
            <a:custGeom>
              <a:avLst/>
              <a:gdLst/>
              <a:ahLst/>
              <a:cxnLst/>
              <a:rect l="l" t="t" r="r" b="b"/>
              <a:pathLst>
                <a:path w="1409491" h="1876653" extrusionOk="0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8"/>
            <p:cNvSpPr/>
            <p:nvPr/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8" name="Google Shape;218;p8"/>
          <p:cNvSpPr/>
          <p:nvPr/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GB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Provedba testiranja</a:t>
            </a:r>
            <a:endParaRPr b="1">
              <a:solidFill>
                <a:srgbClr val="00B050"/>
              </a:solidFill>
            </a:endParaRPr>
          </a:p>
        </p:txBody>
      </p:sp>
      <p:grpSp>
        <p:nvGrpSpPr>
          <p:cNvPr id="221" name="Google Shape;221;p8"/>
          <p:cNvGrpSpPr/>
          <p:nvPr/>
        </p:nvGrpSpPr>
        <p:grpSpPr>
          <a:xfrm>
            <a:off x="4776730" y="1428965"/>
            <a:ext cx="6589260" cy="4024800"/>
            <a:chOff x="0" y="609596"/>
            <a:chExt cx="6589260" cy="4024800"/>
          </a:xfrm>
        </p:grpSpPr>
        <p:sp>
          <p:nvSpPr>
            <p:cNvPr id="222" name="Google Shape;222;p8"/>
            <p:cNvSpPr/>
            <p:nvPr/>
          </p:nvSpPr>
          <p:spPr>
            <a:xfrm>
              <a:off x="0" y="609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rgbClr val="C4E0B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8"/>
            <p:cNvSpPr txBox="1"/>
            <p:nvPr/>
          </p:nvSpPr>
          <p:spPr>
            <a:xfrm>
              <a:off x="59399" y="668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Testiranje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se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provodi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školama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u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učionicama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u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kojima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učenici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inače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borave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0" y="2013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rgbClr val="92D05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8"/>
            <p:cNvSpPr txBox="1"/>
            <p:nvPr/>
          </p:nvSpPr>
          <p:spPr>
            <a:xfrm>
              <a:off x="59399" y="2072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Provode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ga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učitelji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iz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a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traje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tri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školska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sata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Djeca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koja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sudjeluju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taj dan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nemaju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nastavu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nego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samo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testiranje</a:t>
              </a:r>
              <a:r>
                <a:rPr lang="en-GB" sz="2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endParaRPr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0" y="3417596"/>
              <a:ext cx="6589260" cy="1216800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8"/>
            <p:cNvSpPr txBox="1"/>
            <p:nvPr/>
          </p:nvSpPr>
          <p:spPr>
            <a:xfrm>
              <a:off x="59399" y="3476995"/>
              <a:ext cx="647046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GB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Roditelji/staratelji također sudjeluju u projektu popunjavanjem upitnika koje će Vam dijete donijeti iz škole.  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9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Od čega se sastoji testiranje?</a:t>
            </a:r>
            <a:endParaRPr sz="3600" b="1"/>
          </a:p>
        </p:txBody>
      </p:sp>
      <p:sp>
        <p:nvSpPr>
          <p:cNvPr id="234" name="Google Shape;234;p9"/>
          <p:cNvSpPr/>
          <p:nvPr/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9"/>
          <p:cNvSpPr/>
          <p:nvPr/>
        </p:nvSpPr>
        <p:spPr>
          <a:xfrm rot="-54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/>
          <p:nvPr/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/>
          <p:nvPr/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8" name="Google Shape;238;p9"/>
          <p:cNvGrpSpPr/>
          <p:nvPr/>
        </p:nvGrpSpPr>
        <p:grpSpPr>
          <a:xfrm>
            <a:off x="643467" y="1782981"/>
            <a:ext cx="10905065" cy="4393981"/>
            <a:chOff x="0" y="0"/>
            <a:chExt cx="10905065" cy="4393981"/>
          </a:xfrm>
        </p:grpSpPr>
        <p:sp>
          <p:nvSpPr>
            <p:cNvPr id="239" name="Google Shape;239;p9"/>
            <p:cNvSpPr/>
            <p:nvPr/>
          </p:nvSpPr>
          <p:spPr>
            <a:xfrm>
              <a:off x="0" y="0"/>
              <a:ext cx="9269306" cy="1318194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 txBox="1"/>
            <p:nvPr/>
          </p:nvSpPr>
          <p:spPr>
            <a:xfrm>
              <a:off x="38609" y="38609"/>
              <a:ext cx="7846870" cy="12409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n-GB" sz="2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Učitelji: upitnik za učitelje i nominacijski upitnik</a:t>
              </a:r>
              <a:endParaRPr/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817879" y="1537893"/>
              <a:ext cx="9269306" cy="1318194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856488" y="1576502"/>
              <a:ext cx="7517381" cy="12409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n-GB" sz="2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Roditelji/staratelji: procjena karakteristika i </a:t>
              </a:r>
              <a:endParaRPr/>
            </a:p>
            <a:p>
              <a:pPr marL="0" marR="0" lvl="0" indent="0" algn="l" rtl="0">
                <a:lnSpc>
                  <a:spcPct val="90000"/>
                </a:lnSpc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n-GB" sz="2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                                  ponašanja djeteta </a:t>
              </a:r>
              <a:endParaRPr/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1635759" y="3075787"/>
              <a:ext cx="9269306" cy="1318194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1674368" y="3114396"/>
              <a:ext cx="7517381" cy="12409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Učenici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ispit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znanja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sposobnosti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kreativnosti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;     </a:t>
              </a:r>
              <a:endParaRPr dirty="0"/>
            </a:p>
            <a:p>
              <a:pPr marL="0" marR="0" lvl="0" indent="0" algn="l" rtl="0">
                <a:lnSpc>
                  <a:spcPct val="90000"/>
                </a:lnSpc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samoprocjena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interesa</a:t>
              </a:r>
              <a:r>
                <a:rPr lang="en-GB" sz="29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za </a:t>
              </a:r>
              <a:r>
                <a:rPr lang="en-GB" sz="2900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matematiku</a:t>
              </a:r>
              <a:endParaRPr sz="29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8412479" y="999630"/>
              <a:ext cx="856826" cy="85682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F7D5CB">
                <a:alpha val="89803"/>
              </a:srgbClr>
            </a:solidFill>
            <a:ln w="12700" cap="flat" cmpd="sng">
              <a:solidFill>
                <a:srgbClr val="F7D5CB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9"/>
            <p:cNvSpPr txBox="1"/>
            <p:nvPr/>
          </p:nvSpPr>
          <p:spPr>
            <a:xfrm>
              <a:off x="8605265" y="999630"/>
              <a:ext cx="471254" cy="644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endPara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9230359" y="2528736"/>
              <a:ext cx="856826" cy="85682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E0E0E0">
                <a:alpha val="89803"/>
              </a:srgbClr>
            </a:solidFill>
            <a:ln w="12700" cap="flat" cmpd="sng">
              <a:solidFill>
                <a:srgbClr val="E0E0E0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9"/>
            <p:cNvSpPr txBox="1"/>
            <p:nvPr/>
          </p:nvSpPr>
          <p:spPr>
            <a:xfrm>
              <a:off x="9423145" y="2528736"/>
              <a:ext cx="471254" cy="644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endPara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786</Words>
  <Application>Microsoft Macintosh PowerPoint</Application>
  <PresentationFormat>Widescreen</PresentationFormat>
  <Paragraphs>82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Helvetica Neue</vt:lpstr>
      <vt:lpstr>Noto Sans Symbols</vt:lpstr>
      <vt:lpstr>Calibri</vt:lpstr>
      <vt:lpstr>Office Theme</vt:lpstr>
      <vt:lpstr>,,Ne možeš očekivati drugačiji rezultat  ako stvari radiš uvijek na isti način” </vt:lpstr>
      <vt:lpstr>PowerPoint Presentation</vt:lpstr>
      <vt:lpstr>PowerPoint Presentation</vt:lpstr>
      <vt:lpstr> Zašto pružati podršku potencijalno darovitoj djeci i mladima?  </vt:lpstr>
      <vt:lpstr>PowerPoint Presentation</vt:lpstr>
      <vt:lpstr>PowerPoint Presentation</vt:lpstr>
      <vt:lpstr>Ciljevi projekta</vt:lpstr>
      <vt:lpstr>Provedba testiranja</vt:lpstr>
      <vt:lpstr>Od čega se sastoji testiranje?</vt:lpstr>
      <vt:lpstr>PowerPoint Presentation</vt:lpstr>
      <vt:lpstr>Ovakva istraživanja korisna su svima uključenima…</vt:lpstr>
      <vt:lpstr>Pozivamo vas…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,,Ne možeš očekivati drugačiji rezultat   ako stvari radiš uvijek na isti način” </dc:title>
  <dc:creator>Božo Majić</dc:creator>
  <cp:lastModifiedBy>Karla Bajaj</cp:lastModifiedBy>
  <cp:revision>5</cp:revision>
  <dcterms:created xsi:type="dcterms:W3CDTF">2020-11-11T11:05:19Z</dcterms:created>
  <dcterms:modified xsi:type="dcterms:W3CDTF">2025-09-26T06:17:32Z</dcterms:modified>
</cp:coreProperties>
</file>